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9" r:id="rId3"/>
    <p:sldId id="285" r:id="rId4"/>
    <p:sldId id="301" r:id="rId5"/>
    <p:sldId id="272" r:id="rId6"/>
    <p:sldId id="287" r:id="rId7"/>
    <p:sldId id="288" r:id="rId8"/>
    <p:sldId id="289" r:id="rId9"/>
    <p:sldId id="293" r:id="rId10"/>
    <p:sldId id="294" r:id="rId11"/>
    <p:sldId id="262" r:id="rId12"/>
    <p:sldId id="263" r:id="rId13"/>
    <p:sldId id="265" r:id="rId14"/>
    <p:sldId id="264" r:id="rId15"/>
    <p:sldId id="295" r:id="rId16"/>
    <p:sldId id="267" r:id="rId17"/>
    <p:sldId id="275" r:id="rId18"/>
    <p:sldId id="268" r:id="rId19"/>
    <p:sldId id="269" r:id="rId20"/>
    <p:sldId id="270" r:id="rId21"/>
    <p:sldId id="296" r:id="rId22"/>
    <p:sldId id="279" r:id="rId23"/>
    <p:sldId id="276" r:id="rId24"/>
    <p:sldId id="277" r:id="rId25"/>
    <p:sldId id="278" r:id="rId26"/>
    <p:sldId id="280" r:id="rId27"/>
    <p:sldId id="298" r:id="rId28"/>
  </p:sldIdLst>
  <p:sldSz cx="9144000" cy="51435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6060"/>
    <a:srgbClr val="FFAD00"/>
    <a:srgbClr val="FE9F00"/>
    <a:srgbClr val="0066FF"/>
    <a:srgbClr val="FFCC00"/>
    <a:srgbClr val="FF0000"/>
    <a:srgbClr val="FF0066"/>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2007"/>
  </p:normalViewPr>
  <p:slideViewPr>
    <p:cSldViewPr showGuides="1">
      <p:cViewPr varScale="1">
        <p:scale>
          <a:sx n="107" d="100"/>
          <a:sy n="107" d="100"/>
        </p:scale>
        <p:origin x="-84" y="-96"/>
      </p:cViewPr>
      <p:guideLst>
        <p:guide orient="horz" pos="1620"/>
        <p:guide pos="2904"/>
      </p:guideLst>
    </p:cSldViewPr>
  </p:slid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9"/>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333829"/>
            <a:ext cx="3655181"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1999034"/>
            <a:ext cx="3655181" cy="264321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333829"/>
            <a:ext cx="3673182"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1999034"/>
            <a:ext cx="3673182" cy="264321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a:prstGeom prst="rect">
            <a:avLst/>
          </a:prstGeo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342901"/>
            <a:ext cx="4629150" cy="4052888"/>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a typeface="微软雅黑" panose="020B0503020204020204" pitchFamily="34" charset="-122"/>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日期占位符 1025"/>
          <p:cNvSpPr>
            <a:spLocks noGrp="1"/>
          </p:cNvSpPr>
          <p:nvPr>
            <p:ph type="dt" sz="half" idx="2"/>
          </p:nvPr>
        </p:nvSpPr>
        <p:spPr>
          <a:xfrm>
            <a:off x="457200" y="4684713"/>
            <a:ext cx="2133600" cy="357187"/>
          </a:xfrm>
          <a:prstGeom prst="rect">
            <a:avLst/>
          </a:prstGeom>
          <a:noFill/>
          <a:ln w="9525">
            <a:noFill/>
          </a:ln>
        </p:spPr>
        <p:txBody>
          <a:bodyPr/>
          <a:lstStyle>
            <a:lvl1pPr>
              <a:defRPr sz="1400">
                <a:ea typeface="宋体" panose="02010600030101010101" pitchFamily="2" charset="-122"/>
              </a:defRPr>
            </a:lvl1pPr>
          </a:lstStyle>
          <a:p>
            <a:pPr lvl="0"/>
            <a:endParaRPr lang="zh-CN" altLang="en-US" dirty="0">
              <a:latin typeface="Arial" panose="020B0604020202020204" pitchFamily="34" charset="0"/>
              <a:ea typeface="微软雅黑" panose="020B0503020204020204" pitchFamily="34" charset="-122"/>
            </a:endParaRPr>
          </a:p>
        </p:txBody>
      </p:sp>
      <p:sp>
        <p:nvSpPr>
          <p:cNvPr id="1027" name="灯片编号占位符 1026"/>
          <p:cNvSpPr>
            <a:spLocks noGrp="1"/>
          </p:cNvSpPr>
          <p:nvPr>
            <p:ph type="sldNum" sz="quarter" idx="4"/>
          </p:nvPr>
        </p:nvSpPr>
        <p:spPr>
          <a:xfrm>
            <a:off x="6705600" y="4705350"/>
            <a:ext cx="2133600" cy="357188"/>
          </a:xfrm>
          <a:prstGeom prst="rect">
            <a:avLst/>
          </a:prstGeom>
          <a:noFill/>
          <a:ln w="9525">
            <a:noFill/>
          </a:ln>
        </p:spPr>
        <p:txBody>
          <a:bodyPr/>
          <a:lstStyle>
            <a:lvl1pPr algn="r">
              <a:defRPr sz="1400">
                <a:ea typeface="宋体" panose="02010600030101010101" pitchFamily="2" charset="-122"/>
              </a:defRPr>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sz="1200" b="0" i="0" u="none" kern="1200" baseline="0">
          <a:solidFill>
            <a:schemeClr val="tx1"/>
          </a:solidFill>
          <a:latin typeface="Arial" panose="020B0604020202020204" pitchFamily="34" charset="0"/>
          <a:ea typeface="微软雅黑" panose="020B0503020204020204" pitchFamily="34"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hyperlink" Target="file:///E:\PPT&#27169;&#29256;\&#12304;&#27169;&#29256;&#12305;&#35753;&#33394;&#24425;&#29983;&#21160;&#36215;&#26469;.ppt" TargetMode="Externa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file:///E:\PPT&#27169;&#29256;\&#12304;&#27169;&#29256;&#12305;&#35753;&#33394;&#24425;&#29983;&#21160;&#36215;&#26469;.ppt" TargetMode="External"/><Relationship Id="rId2" Type="http://schemas.openxmlformats.org/officeDocument/2006/relationships/image" Target="../media/image42.jpeg"/><Relationship Id="rId1"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jpeg"/><Relationship Id="rId1" Type="http://schemas.openxmlformats.org/officeDocument/2006/relationships/hyperlink" Target="file:///E:\PPT&#27169;&#29256;\&#12304;&#27169;&#29256;&#12305;&#35753;&#33394;&#24425;&#29983;&#21160;&#36215;&#26469;.ppt"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file:///E:\PPT&#27169;&#29256;\&#12304;&#27169;&#29256;&#12305;&#35753;&#33394;&#24425;&#29983;&#21160;&#36215;&#26469;.ppt" TargetMode="External"/><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hyperlink" Target="file:///E:\PPT&#27169;&#29256;\&#12304;&#27169;&#29256;&#12305;&#35753;&#33394;&#24425;&#29983;&#21160;&#36215;&#26469;.ppt" TargetMode="Externa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044" name="图片 87043" descr="图片1"/>
          <p:cNvPicPr>
            <a:picLocks noChangeAspect="1"/>
          </p:cNvPicPr>
          <p:nvPr/>
        </p:nvPicPr>
        <p:blipFill>
          <a:blip r:embed="rId1"/>
          <a:stretch>
            <a:fillRect/>
          </a:stretch>
        </p:blipFill>
        <p:spPr>
          <a:xfrm>
            <a:off x="0" y="0"/>
            <a:ext cx="9144000" cy="5162550"/>
          </a:xfrm>
          <a:prstGeom prst="rect">
            <a:avLst/>
          </a:prstGeom>
          <a:noFill/>
          <a:ln w="9525">
            <a:noFill/>
          </a:ln>
        </p:spPr>
      </p:pic>
      <p:sp>
        <p:nvSpPr>
          <p:cNvPr id="87045" name="标题 87044"/>
          <p:cNvSpPr>
            <a:spLocks noGrp="1"/>
          </p:cNvSpPr>
          <p:nvPr>
            <p:ph type="title"/>
          </p:nvPr>
        </p:nvSpPr>
        <p:spPr>
          <a:xfrm>
            <a:off x="228600" y="361950"/>
            <a:ext cx="8229600" cy="4343400"/>
          </a:xfrm>
          <a:noFill/>
          <a:ln>
            <a:noFill/>
          </a:ln>
        </p:spPr>
        <p:txBody>
          <a:bodyPr/>
          <a:p>
            <a:r>
              <a:rPr lang="en-US" altLang="zh-CN" sz="4000" b="1">
                <a:ea typeface="宋体" panose="02010600030101010101" pitchFamily="2" charset="-122"/>
              </a:rPr>
              <a:t>     </a:t>
            </a:r>
            <a:r>
              <a:rPr lang="en-US" altLang="zh-CN" b="1">
                <a:solidFill>
                  <a:schemeClr val="tx1"/>
                </a:solidFill>
                <a:ea typeface="宋体" panose="02010600030101010101" pitchFamily="2" charset="-122"/>
              </a:rPr>
              <a:t>《</a:t>
            </a:r>
            <a:r>
              <a:rPr lang="zh-CN" altLang="en-US" b="1" dirty="0">
                <a:solidFill>
                  <a:schemeClr val="tx1"/>
                </a:solidFill>
                <a:ea typeface="宋体" panose="02010600030101010101" pitchFamily="2" charset="-122"/>
              </a:rPr>
              <a:t>德语语言与文化</a:t>
            </a:r>
            <a:r>
              <a:rPr lang="en-US" altLang="zh-CN" b="1">
                <a:solidFill>
                  <a:schemeClr val="tx1"/>
                </a:solidFill>
                <a:ea typeface="宋体" panose="02010600030101010101" pitchFamily="2" charset="-122"/>
              </a:rPr>
              <a:t>》</a:t>
            </a:r>
            <a:br>
              <a:rPr lang="en-US" altLang="zh-CN" sz="4000" b="1">
                <a:solidFill>
                  <a:schemeClr val="tx1"/>
                </a:solidFill>
                <a:ea typeface="宋体" panose="02010600030101010101" pitchFamily="2" charset="-122"/>
              </a:rPr>
            </a:br>
            <a:r>
              <a:rPr lang="en-US" altLang="zh-CN" sz="4000" b="1">
                <a:solidFill>
                  <a:schemeClr val="tx1"/>
                </a:solidFill>
                <a:ea typeface="宋体" panose="02010600030101010101" pitchFamily="2" charset="-122"/>
              </a:rPr>
              <a:t>     </a:t>
            </a:r>
            <a:r>
              <a:rPr lang="en-US" altLang="zh-CN" sz="4000">
                <a:solidFill>
                  <a:schemeClr val="tx1"/>
                </a:solidFill>
                <a:latin typeface="Arial" panose="020B0604020202020204" pitchFamily="34" charset="0"/>
                <a:ea typeface="宋体" panose="02010600030101010101" pitchFamily="2" charset="-122"/>
              </a:rPr>
              <a:t>—</a:t>
            </a:r>
            <a:r>
              <a:rPr lang="zh-CN" altLang="en-US" sz="4000" b="1" dirty="0">
                <a:solidFill>
                  <a:schemeClr val="tx1"/>
                </a:solidFill>
                <a:ea typeface="宋体" panose="02010600030101010101" pitchFamily="2" charset="-122"/>
              </a:rPr>
              <a:t>浮光掠影德意志</a:t>
            </a:r>
            <a:br>
              <a:rPr lang="en-US" altLang="zh-CN" b="1">
                <a:solidFill>
                  <a:schemeClr val="tx1"/>
                </a:solidFill>
                <a:latin typeface="Monotype Corsiva" panose="03010101010201010101" pitchFamily="66" charset="0"/>
                <a:ea typeface="宋体" panose="02010600030101010101" pitchFamily="2" charset="-122"/>
              </a:rPr>
            </a:br>
            <a:r>
              <a:rPr lang="en-US" altLang="zh-CN" b="1">
                <a:solidFill>
                  <a:schemeClr val="tx1"/>
                </a:solidFill>
                <a:latin typeface="Monotype Corsiva" panose="03010101010201010101" pitchFamily="66" charset="0"/>
                <a:ea typeface="宋体" panose="02010600030101010101" pitchFamily="2" charset="-122"/>
              </a:rPr>
              <a:t>     </a:t>
            </a:r>
            <a:r>
              <a:rPr lang="en-US" altLang="zh-CN" b="1">
                <a:solidFill>
                  <a:srgbClr val="FF0066"/>
                </a:solidFill>
                <a:latin typeface="Monotype Corsiva" panose="03010101010201010101" pitchFamily="66" charset="0"/>
                <a:ea typeface="宋体" panose="02010600030101010101" pitchFamily="2" charset="-122"/>
              </a:rPr>
              <a:t>Deutsche </a:t>
            </a:r>
            <a:r>
              <a:rPr lang="en-US" altLang="zh-CN" b="1" err="1">
                <a:solidFill>
                  <a:srgbClr val="FF0066"/>
                </a:solidFill>
                <a:latin typeface="Monotype Corsiva" panose="03010101010201010101" pitchFamily="66" charset="0"/>
                <a:ea typeface="宋体" panose="02010600030101010101" pitchFamily="2" charset="-122"/>
              </a:rPr>
              <a:t>Sprache</a:t>
            </a:r>
            <a:r>
              <a:rPr lang="en-US" altLang="zh-CN" b="1">
                <a:solidFill>
                  <a:srgbClr val="FF0066"/>
                </a:solidFill>
                <a:latin typeface="Monotype Corsiva" panose="03010101010201010101" pitchFamily="66" charset="0"/>
                <a:ea typeface="宋体" panose="02010600030101010101" pitchFamily="2" charset="-122"/>
              </a:rPr>
              <a:t> und  </a:t>
            </a:r>
            <a:r>
              <a:rPr lang="en-US" altLang="zh-CN" b="1" err="1">
                <a:solidFill>
                  <a:srgbClr val="FF0066"/>
                </a:solidFill>
                <a:latin typeface="Monotype Corsiva" panose="03010101010201010101" pitchFamily="66" charset="0"/>
                <a:ea typeface="宋体" panose="02010600030101010101" pitchFamily="2" charset="-122"/>
              </a:rPr>
              <a:t>Kultur</a:t>
            </a:r>
            <a:r>
              <a:rPr lang="zh-CN" altLang="en-US" sz="5400" b="1" dirty="0">
                <a:solidFill>
                  <a:srgbClr val="FFCC00"/>
                </a:solidFill>
                <a:latin typeface="楷体_GB2312" pitchFamily="49" charset="-122"/>
                <a:ea typeface="楷体_GB2312" pitchFamily="49" charset="-122"/>
              </a:rPr>
              <a:t> </a:t>
            </a:r>
            <a:br>
              <a:rPr lang="zh-CN" altLang="en-US" b="1" dirty="0">
                <a:solidFill>
                  <a:srgbClr val="FFCC00"/>
                </a:solidFill>
                <a:latin typeface="Monotype Corsiva" panose="03010101010201010101" pitchFamily="66" charset="0"/>
                <a:ea typeface="宋体" panose="02010600030101010101" pitchFamily="2" charset="-122"/>
              </a:rPr>
            </a:br>
            <a:r>
              <a:rPr lang="zh-CN" altLang="en-US" b="1" dirty="0">
                <a:solidFill>
                  <a:srgbClr val="FFCC00"/>
                </a:solidFill>
                <a:latin typeface="Monotype Corsiva" panose="03010101010201010101" pitchFamily="66" charset="0"/>
                <a:ea typeface="宋体" panose="02010600030101010101" pitchFamily="2" charset="-122"/>
              </a:rPr>
              <a:t>      </a:t>
            </a:r>
            <a:r>
              <a:rPr lang="en-US" altLang="zh-CN" b="1">
                <a:solidFill>
                  <a:srgbClr val="FFCC00"/>
                </a:solidFill>
                <a:latin typeface="Monotype Corsiva" panose="03010101010201010101" pitchFamily="66" charset="0"/>
                <a:ea typeface="宋体" panose="02010600030101010101" pitchFamily="2" charset="-122"/>
              </a:rPr>
              <a:t>—</a:t>
            </a:r>
            <a:r>
              <a:rPr lang="en-US" altLang="zh-CN" b="1" err="1">
                <a:solidFill>
                  <a:srgbClr val="FFCC00"/>
                </a:solidFill>
                <a:latin typeface="Monotype Corsiva" panose="03010101010201010101" pitchFamily="66" charset="0"/>
                <a:ea typeface="宋体" panose="02010600030101010101" pitchFamily="2" charset="-122"/>
              </a:rPr>
              <a:t>Ein</a:t>
            </a:r>
            <a:r>
              <a:rPr lang="en-US" altLang="zh-CN" b="1">
                <a:solidFill>
                  <a:srgbClr val="FFCC00"/>
                </a:solidFill>
                <a:latin typeface="Monotype Corsiva" panose="03010101010201010101" pitchFamily="66" charset="0"/>
                <a:ea typeface="宋体" panose="02010600030101010101" pitchFamily="2" charset="-122"/>
              </a:rPr>
              <a:t> </a:t>
            </a:r>
            <a:r>
              <a:rPr lang="en-US" altLang="zh-CN" b="1" err="1">
                <a:solidFill>
                  <a:srgbClr val="FFCC00"/>
                </a:solidFill>
                <a:latin typeface="Monotype Corsiva" panose="03010101010201010101" pitchFamily="66" charset="0"/>
                <a:ea typeface="宋体" panose="02010600030101010101" pitchFamily="2" charset="-122"/>
              </a:rPr>
              <a:t>Überblick</a:t>
            </a:r>
            <a:r>
              <a:rPr lang="en-US" altLang="zh-CN" b="1">
                <a:solidFill>
                  <a:srgbClr val="FF0000"/>
                </a:solidFill>
                <a:latin typeface="Monotype Corsiva" panose="03010101010201010101" pitchFamily="66" charset="0"/>
                <a:ea typeface="宋体" panose="02010600030101010101" pitchFamily="2" charset="-122"/>
              </a:rPr>
              <a:t> </a:t>
            </a:r>
            <a:r>
              <a:rPr lang="en-US" altLang="zh-CN" b="1">
                <a:solidFill>
                  <a:schemeClr val="tx1"/>
                </a:solidFill>
                <a:latin typeface="Monotype Corsiva" panose="03010101010201010101" pitchFamily="66" charset="0"/>
                <a:ea typeface="宋体" panose="02010600030101010101" pitchFamily="2" charset="-122"/>
              </a:rPr>
              <a:t> </a:t>
            </a:r>
            <a:r>
              <a:rPr lang="en-US" altLang="zh-CN" b="1" err="1">
                <a:solidFill>
                  <a:srgbClr val="FFCC00"/>
                </a:solidFill>
                <a:latin typeface="Monotype Corsiva" panose="03010101010201010101" pitchFamily="66" charset="0"/>
                <a:ea typeface="宋体" panose="02010600030101010101" pitchFamily="2" charset="-122"/>
              </a:rPr>
              <a:t>Deutschlands</a:t>
            </a:r>
            <a:r>
              <a:rPr lang="zh-CN" altLang="en-US" sz="5400" b="1" dirty="0">
                <a:solidFill>
                  <a:srgbClr val="FFCC00"/>
                </a:solidFill>
                <a:latin typeface="楷体_GB2312" pitchFamily="49" charset="-122"/>
                <a:ea typeface="楷体_GB2312" pitchFamily="49" charset="-122"/>
              </a:rPr>
              <a:t> </a:t>
            </a:r>
            <a:br>
              <a:rPr lang="zh-CN" altLang="en-US" b="1" dirty="0">
                <a:solidFill>
                  <a:schemeClr val="tx1"/>
                </a:solidFill>
                <a:ea typeface="宋体" panose="02010600030101010101" pitchFamily="2" charset="-122"/>
              </a:rPr>
            </a:br>
            <a:br>
              <a:rPr lang="zh-CN" altLang="en-US" b="1" dirty="0">
                <a:solidFill>
                  <a:schemeClr val="tx1"/>
                </a:solidFill>
                <a:ea typeface="宋体" panose="02010600030101010101" pitchFamily="2" charset="-122"/>
              </a:rPr>
            </a:br>
            <a:br>
              <a:rPr lang="zh-CN" altLang="en-US" b="1" dirty="0">
                <a:solidFill>
                  <a:schemeClr val="tx1"/>
                </a:solidFill>
                <a:ea typeface="宋体" panose="02010600030101010101" pitchFamily="2" charset="-122"/>
              </a:rPr>
            </a:br>
            <a:br>
              <a:rPr lang="zh-CN" altLang="en-US" b="1" dirty="0">
                <a:solidFill>
                  <a:schemeClr val="tx1"/>
                </a:solidFill>
                <a:ea typeface="宋体" panose="02010600030101010101" pitchFamily="2" charset="-122"/>
              </a:rPr>
            </a:br>
            <a:br>
              <a:rPr lang="zh-CN" altLang="en-US" b="1" dirty="0">
                <a:solidFill>
                  <a:schemeClr val="tx1"/>
                </a:solidFill>
                <a:ea typeface="宋体" panose="02010600030101010101" pitchFamily="2" charset="-122"/>
              </a:rPr>
            </a:br>
            <a:r>
              <a:rPr lang="zh-CN" altLang="en-US" b="1" dirty="0">
                <a:solidFill>
                  <a:schemeClr val="tx1"/>
                </a:solidFill>
                <a:ea typeface="宋体" panose="02010600030101010101" pitchFamily="2" charset="-122"/>
              </a:rPr>
              <a:t>    </a:t>
            </a:r>
            <a:br>
              <a:rPr lang="en-US" altLang="zh-CN" sz="2400" b="1">
                <a:solidFill>
                  <a:schemeClr val="accent1"/>
                </a:solidFill>
                <a:ea typeface="宋体" panose="02010600030101010101" pitchFamily="2" charset="-122"/>
              </a:rPr>
            </a:br>
            <a:br>
              <a:rPr lang="en-US" altLang="zh-CN" sz="5400" b="1">
                <a:solidFill>
                  <a:srgbClr val="E02069"/>
                </a:solidFill>
                <a:latin typeface="楷体_GB2312" pitchFamily="49" charset="-122"/>
                <a:ea typeface="楷体_GB2312" pitchFamily="49" charset="-122"/>
              </a:rPr>
            </a:br>
            <a:endParaRPr lang="en-US" altLang="zh-CN" sz="5400" b="1">
              <a:solidFill>
                <a:srgbClr val="E02069"/>
              </a:solidFill>
              <a:latin typeface="楷体_GB2312" pitchFamily="49" charset="-122"/>
              <a:ea typeface="楷体_GB2312"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矩形 40965"/>
          <p:cNvSpPr/>
          <p:nvPr/>
        </p:nvSpPr>
        <p:spPr>
          <a:xfrm>
            <a:off x="0" y="0"/>
            <a:ext cx="4953000" cy="361950"/>
          </a:xfrm>
          <a:prstGeom prst="rect">
            <a:avLst/>
          </a:prstGeom>
          <a:noFill/>
          <a:ln w="9525">
            <a:noFill/>
          </a:ln>
        </p:spPr>
        <p:txBody>
          <a:bodyPr/>
          <a:p>
            <a:endParaRPr lang="zh-CN" altLang="en-US"/>
          </a:p>
        </p:txBody>
      </p:sp>
      <p:sp>
        <p:nvSpPr>
          <p:cNvPr id="40967" name="矩形 40966"/>
          <p:cNvSpPr/>
          <p:nvPr/>
        </p:nvSpPr>
        <p:spPr>
          <a:xfrm>
            <a:off x="381000" y="971550"/>
            <a:ext cx="2895600" cy="1524000"/>
          </a:xfrm>
          <a:prstGeom prst="rect">
            <a:avLst/>
          </a:prstGeom>
          <a:noFill/>
          <a:ln w="9525" cap="flat" cmpd="sng">
            <a:solidFill>
              <a:srgbClr val="0066FF"/>
            </a:solidFill>
            <a:prstDash val="solid"/>
            <a:miter/>
            <a:headEnd type="none" w="med" len="med"/>
            <a:tailEnd type="none" w="med" len="med"/>
          </a:ln>
        </p:spPr>
        <p:txBody>
          <a:bodyPr/>
          <a:p>
            <a:endParaRPr lang="zh-CN" altLang="en-US"/>
          </a:p>
        </p:txBody>
      </p:sp>
      <p:sp>
        <p:nvSpPr>
          <p:cNvPr id="40968" name="文本框 40967"/>
          <p:cNvSpPr txBox="1"/>
          <p:nvPr/>
        </p:nvSpPr>
        <p:spPr>
          <a:xfrm>
            <a:off x="0" y="0"/>
            <a:ext cx="1295400" cy="336550"/>
          </a:xfrm>
          <a:prstGeom prst="rect">
            <a:avLst/>
          </a:prstGeom>
          <a:solidFill>
            <a:srgbClr val="2D7FCE"/>
          </a:solidFill>
          <a:ln w="9525">
            <a:noFill/>
          </a:ln>
        </p:spPr>
        <p:txBody>
          <a:bodyPr>
            <a:spAutoFit/>
          </a:bodyPr>
          <a:p>
            <a:pPr>
              <a:spcBef>
                <a:spcPct val="50000"/>
              </a:spcBef>
            </a:pPr>
            <a:r>
              <a:rPr lang="zh-CN" altLang="en-US" sz="1600" dirty="0">
                <a:solidFill>
                  <a:schemeClr val="bg1"/>
                </a:solidFill>
                <a:latin typeface="Arial" panose="020B0604020202020204" pitchFamily="34" charset="0"/>
                <a:ea typeface="方正启体简体" pitchFamily="65" charset="-122"/>
              </a:rPr>
              <a:t>目的地指南</a:t>
            </a:r>
            <a:endParaRPr lang="zh-CN" altLang="en-US" sz="1600" dirty="0">
              <a:solidFill>
                <a:schemeClr val="bg1"/>
              </a:solidFill>
              <a:latin typeface="Arial" panose="020B0604020202020204" pitchFamily="34" charset="0"/>
              <a:ea typeface="方正启体简体" pitchFamily="65" charset="-122"/>
            </a:endParaRPr>
          </a:p>
        </p:txBody>
      </p:sp>
      <p:sp>
        <p:nvSpPr>
          <p:cNvPr id="40969" name="文本框 40968"/>
          <p:cNvSpPr txBox="1"/>
          <p:nvPr/>
        </p:nvSpPr>
        <p:spPr>
          <a:xfrm>
            <a:off x="228600" y="438150"/>
            <a:ext cx="3505200" cy="457200"/>
          </a:xfrm>
          <a:prstGeom prst="rect">
            <a:avLst/>
          </a:prstGeom>
          <a:noFill/>
          <a:ln w="9525">
            <a:noFill/>
          </a:ln>
        </p:spPr>
        <p:txBody>
          <a:bodyPr>
            <a:spAutoFit/>
          </a:bodyPr>
          <a:p>
            <a:pPr>
              <a:spcBef>
                <a:spcPct val="50000"/>
              </a:spcBef>
            </a:pPr>
            <a:r>
              <a:rPr lang="zh-CN" altLang="en-US" sz="2400" b="1" dirty="0">
                <a:latin typeface="Arial" panose="020B0604020202020204" pitchFamily="34" charset="0"/>
                <a:ea typeface="方正启体简体" pitchFamily="65" charset="-122"/>
              </a:rPr>
              <a:t>柏林动物园</a:t>
            </a:r>
            <a:r>
              <a:rPr lang="en-US" altLang="zh-CN" b="1">
                <a:latin typeface="微软雅黑" panose="020B0503020204020204" pitchFamily="34" charset="-122"/>
                <a:ea typeface="微软雅黑" panose="020B0503020204020204" pitchFamily="34" charset="-122"/>
              </a:rPr>
              <a:t>Berliner zoo</a:t>
            </a:r>
            <a:endParaRPr lang="en-US" altLang="zh-CN" b="1">
              <a:latin typeface="微软雅黑" panose="020B0503020204020204" pitchFamily="34" charset="-122"/>
              <a:ea typeface="微软雅黑" panose="020B0503020204020204" pitchFamily="34" charset="-122"/>
            </a:endParaRPr>
          </a:p>
        </p:txBody>
      </p:sp>
      <p:sp>
        <p:nvSpPr>
          <p:cNvPr id="40970" name="文本框 40969"/>
          <p:cNvSpPr txBox="1"/>
          <p:nvPr/>
        </p:nvSpPr>
        <p:spPr>
          <a:xfrm>
            <a:off x="1371600" y="0"/>
            <a:ext cx="7772400" cy="336550"/>
          </a:xfrm>
          <a:prstGeom prst="rect">
            <a:avLst/>
          </a:prstGeom>
          <a:solidFill>
            <a:srgbClr val="2D7FCE"/>
          </a:solidFill>
          <a:ln w="9525">
            <a:noFill/>
          </a:ln>
        </p:spPr>
        <p:txBody>
          <a:bodyPr>
            <a:spAutoFit/>
          </a:bodyPr>
          <a:p>
            <a:pPr>
              <a:spcBef>
                <a:spcPct val="50000"/>
              </a:spcBef>
            </a:pPr>
            <a:endParaRPr lang="zh-CN" altLang="en-US" sz="1600" dirty="0">
              <a:solidFill>
                <a:schemeClr val="bg1"/>
              </a:solidFill>
              <a:latin typeface="Arial" panose="020B0604020202020204" pitchFamily="34" charset="0"/>
              <a:ea typeface="方正启体简体" pitchFamily="65" charset="-122"/>
            </a:endParaRPr>
          </a:p>
        </p:txBody>
      </p:sp>
      <p:sp>
        <p:nvSpPr>
          <p:cNvPr id="40971" name="文本框 40970"/>
          <p:cNvSpPr txBox="1"/>
          <p:nvPr/>
        </p:nvSpPr>
        <p:spPr>
          <a:xfrm>
            <a:off x="381000" y="971550"/>
            <a:ext cx="1219200" cy="274638"/>
          </a:xfrm>
          <a:prstGeom prst="rect">
            <a:avLst/>
          </a:prstGeom>
          <a:solidFill>
            <a:srgbClr val="0066FF"/>
          </a:solidFill>
          <a:ln w="9525">
            <a:noFill/>
          </a:ln>
        </p:spPr>
        <p:txBody>
          <a:bodyPr>
            <a:spAutoFit/>
          </a:bodyPr>
          <a:p>
            <a:pPr>
              <a:spcBef>
                <a:spcPct val="50000"/>
              </a:spcBef>
            </a:pPr>
            <a:r>
              <a:rPr lang="zh-CN" altLang="en-US" dirty="0">
                <a:solidFill>
                  <a:schemeClr val="bg1"/>
                </a:solidFill>
                <a:latin typeface="Arial" panose="020B0604020202020204" pitchFamily="34" charset="0"/>
                <a:ea typeface="方正启体简体" pitchFamily="65" charset="-122"/>
              </a:rPr>
              <a:t>景点信息</a:t>
            </a:r>
            <a:endParaRPr lang="zh-CN" altLang="en-US" dirty="0">
              <a:solidFill>
                <a:schemeClr val="bg1"/>
              </a:solidFill>
              <a:latin typeface="Arial" panose="020B0604020202020204" pitchFamily="34" charset="0"/>
              <a:ea typeface="方正启体简体" pitchFamily="65" charset="-122"/>
            </a:endParaRPr>
          </a:p>
        </p:txBody>
      </p:sp>
      <p:sp>
        <p:nvSpPr>
          <p:cNvPr id="40973" name="矩形 40972"/>
          <p:cNvSpPr/>
          <p:nvPr/>
        </p:nvSpPr>
        <p:spPr>
          <a:xfrm>
            <a:off x="381000" y="971550"/>
            <a:ext cx="2895600" cy="1143000"/>
          </a:xfrm>
          <a:prstGeom prst="rect">
            <a:avLst/>
          </a:prstGeom>
          <a:noFill/>
          <a:ln w="9525">
            <a:noFill/>
          </a:ln>
        </p:spPr>
        <p:txBody>
          <a:bodyPr/>
          <a:p>
            <a:endParaRPr lang="zh-CN" altLang="en-US"/>
          </a:p>
        </p:txBody>
      </p:sp>
      <p:sp>
        <p:nvSpPr>
          <p:cNvPr id="40974" name="文本框 40973"/>
          <p:cNvSpPr txBox="1"/>
          <p:nvPr/>
        </p:nvSpPr>
        <p:spPr>
          <a:xfrm>
            <a:off x="304800" y="1352550"/>
            <a:ext cx="3429000" cy="930275"/>
          </a:xfrm>
          <a:prstGeom prst="rect">
            <a:avLst/>
          </a:prstGeom>
          <a:noFill/>
          <a:ln w="9525">
            <a:noFill/>
          </a:ln>
        </p:spPr>
        <p:txBody>
          <a:bodyPr>
            <a:spAutoFit/>
          </a:bodyPr>
          <a:p>
            <a:pPr>
              <a:spcBef>
                <a:spcPct val="50000"/>
              </a:spcBef>
            </a:pPr>
            <a:r>
              <a:rPr lang="zh-CN" altLang="en-US" sz="1000" b="1" dirty="0">
                <a:latin typeface="微软雅黑" panose="020B0503020204020204" pitchFamily="34" charset="-122"/>
                <a:ea typeface="微软雅黑" panose="020B0503020204020204" pitchFamily="34" charset="-122"/>
              </a:rPr>
              <a:t>开放时间：</a:t>
            </a:r>
            <a:r>
              <a:rPr lang="en-US" altLang="zh-CN" sz="1000" b="1">
                <a:latin typeface="微软雅黑" panose="020B0503020204020204" pitchFamily="34" charset="-122"/>
                <a:ea typeface="微软雅黑" panose="020B0503020204020204" pitchFamily="34" charset="-122"/>
              </a:rPr>
              <a:t>9:00a.m.-18:30p.m.</a:t>
            </a:r>
            <a:endParaRPr lang="en-US" altLang="zh-CN" sz="1000" b="1">
              <a:latin typeface="微软雅黑" panose="020B0503020204020204" pitchFamily="34" charset="-122"/>
              <a:ea typeface="微软雅黑" panose="020B0503020204020204" pitchFamily="34" charset="-122"/>
            </a:endParaRPr>
          </a:p>
          <a:p>
            <a:pPr>
              <a:spcBef>
                <a:spcPct val="50000"/>
              </a:spcBef>
            </a:pPr>
            <a:r>
              <a:rPr lang="zh-CN" altLang="en-US" sz="1000" dirty="0">
                <a:latin typeface="微软雅黑" panose="020B0503020204020204" pitchFamily="34" charset="-122"/>
                <a:ea typeface="微软雅黑" panose="020B0503020204020204" pitchFamily="34" charset="-122"/>
              </a:rPr>
              <a:t>冬季 </a:t>
            </a:r>
            <a:r>
              <a:rPr lang="en-US" altLang="zh-CN" sz="1000">
                <a:latin typeface="微软雅黑" panose="020B0503020204020204" pitchFamily="34" charset="-122"/>
                <a:ea typeface="微软雅黑" panose="020B0503020204020204" pitchFamily="34" charset="-122"/>
              </a:rPr>
              <a:t>(10.15-03.14)9:00a.m.-17:00p.m.</a:t>
            </a:r>
            <a:endParaRPr lang="zh-CN" altLang="en-US" sz="1000" dirty="0">
              <a:latin typeface="微软雅黑" panose="020B0503020204020204" pitchFamily="34" charset="-122"/>
              <a:ea typeface="微软雅黑" panose="020B0503020204020204" pitchFamily="34" charset="-122"/>
            </a:endParaRPr>
          </a:p>
          <a:p>
            <a:pPr>
              <a:spcBef>
                <a:spcPct val="50000"/>
              </a:spcBef>
            </a:pPr>
            <a:r>
              <a:rPr lang="zh-CN" altLang="en-US" sz="1000" dirty="0">
                <a:latin typeface="微软雅黑" panose="020B0503020204020204" pitchFamily="34" charset="-122"/>
                <a:ea typeface="微软雅黑" panose="020B0503020204020204" pitchFamily="34" charset="-122"/>
              </a:rPr>
              <a:t>夏季 </a:t>
            </a:r>
            <a:r>
              <a:rPr lang="en-US" altLang="zh-CN" sz="1000">
                <a:latin typeface="微软雅黑" panose="020B0503020204020204" pitchFamily="34" charset="-122"/>
                <a:ea typeface="微软雅黑" panose="020B0503020204020204" pitchFamily="34" charset="-122"/>
              </a:rPr>
              <a:t>(03.03-10.14)9:00a.m.-18:30p.m.</a:t>
            </a:r>
            <a:endParaRPr lang="en-US" altLang="zh-CN" sz="1000">
              <a:latin typeface="微软雅黑" panose="020B0503020204020204" pitchFamily="34" charset="-122"/>
              <a:ea typeface="微软雅黑" panose="020B0503020204020204" pitchFamily="34" charset="-122"/>
            </a:endParaRPr>
          </a:p>
          <a:p>
            <a:pPr>
              <a:spcBef>
                <a:spcPct val="50000"/>
              </a:spcBef>
            </a:pPr>
            <a:r>
              <a:rPr lang="zh-CN" altLang="en-US" sz="1000" b="1" dirty="0">
                <a:latin typeface="微软雅黑" panose="020B0503020204020204" pitchFamily="34" charset="-122"/>
                <a:ea typeface="微软雅黑" panose="020B0503020204020204" pitchFamily="34" charset="-122"/>
              </a:rPr>
              <a:t>门票价格：成人</a:t>
            </a:r>
            <a:r>
              <a:rPr lang="en-US" altLang="zh-CN" sz="1000" b="1">
                <a:latin typeface="微软雅黑" panose="020B0503020204020204" pitchFamily="34" charset="-122"/>
                <a:ea typeface="微软雅黑" panose="020B0503020204020204" pitchFamily="34" charset="-122"/>
              </a:rPr>
              <a:t>11EUR</a:t>
            </a:r>
            <a:r>
              <a:rPr lang="zh-CN" altLang="en-US" sz="1000" b="1" dirty="0">
                <a:latin typeface="微软雅黑" panose="020B0503020204020204" pitchFamily="34" charset="-122"/>
                <a:ea typeface="微软雅黑" panose="020B0503020204020204" pitchFamily="34" charset="-122"/>
              </a:rPr>
              <a:t>；学生</a:t>
            </a:r>
            <a:r>
              <a:rPr lang="en-US" altLang="zh-CN" sz="1000" b="1">
                <a:latin typeface="微软雅黑" panose="020B0503020204020204" pitchFamily="34" charset="-122"/>
                <a:ea typeface="微软雅黑" panose="020B0503020204020204" pitchFamily="34" charset="-122"/>
              </a:rPr>
              <a:t>8EUR</a:t>
            </a:r>
            <a:r>
              <a:rPr lang="zh-CN" altLang="en-US" sz="1000" b="1" dirty="0">
                <a:latin typeface="微软雅黑" panose="020B0503020204020204" pitchFamily="34" charset="-122"/>
                <a:ea typeface="微软雅黑" panose="020B0503020204020204" pitchFamily="34" charset="-122"/>
              </a:rPr>
              <a:t>；儿童</a:t>
            </a:r>
            <a:r>
              <a:rPr lang="en-US" altLang="zh-CN" sz="1000" b="1">
                <a:latin typeface="微软雅黑" panose="020B0503020204020204" pitchFamily="34" charset="-122"/>
                <a:ea typeface="微软雅黑" panose="020B0503020204020204" pitchFamily="34" charset="-122"/>
              </a:rPr>
              <a:t>5,5EUR</a:t>
            </a:r>
            <a:endParaRPr lang="zh-CN" altLang="en-US" sz="1000" b="1" dirty="0">
              <a:latin typeface="Arial" panose="020B0604020202020204" pitchFamily="34" charset="0"/>
              <a:ea typeface="方正启体简体" pitchFamily="65" charset="-122"/>
            </a:endParaRPr>
          </a:p>
        </p:txBody>
      </p:sp>
      <p:sp>
        <p:nvSpPr>
          <p:cNvPr id="40976" name="文本框 40975"/>
          <p:cNvSpPr txBox="1"/>
          <p:nvPr/>
        </p:nvSpPr>
        <p:spPr>
          <a:xfrm>
            <a:off x="381000" y="2647950"/>
            <a:ext cx="2895600" cy="2082800"/>
          </a:xfrm>
          <a:prstGeom prst="rect">
            <a:avLst/>
          </a:prstGeom>
          <a:noFill/>
          <a:ln w="9525" cap="flat" cmpd="sng">
            <a:solidFill>
              <a:srgbClr val="0066FF"/>
            </a:solidFill>
            <a:prstDash val="solid"/>
            <a:miter/>
            <a:headEnd type="none" w="med" len="med"/>
            <a:tailEnd type="none" w="med" len="med"/>
          </a:ln>
        </p:spPr>
        <p:txBody>
          <a:bodyPr>
            <a:spAutoFit/>
          </a:bodyPr>
          <a:p>
            <a:pPr>
              <a:spcBef>
                <a:spcPct val="50000"/>
              </a:spcBef>
            </a:pPr>
            <a:r>
              <a:rPr lang="zh-CN" altLang="en-US" sz="1000" b="1" dirty="0">
                <a:solidFill>
                  <a:srgbClr val="606060"/>
                </a:solidFill>
                <a:latin typeface="微软雅黑" panose="020B0503020204020204" pitchFamily="34" charset="-122"/>
                <a:ea typeface="微软雅黑" panose="020B0503020204020204" pitchFamily="34" charset="-122"/>
              </a:rPr>
              <a:t>柏林动物园是德国的第一个动物园。柏林动物园已迅速发展成为世界上收集动物种  柏林动物园类最多的大动物园之一，饲养著约</a:t>
            </a:r>
            <a:r>
              <a:rPr lang="en-US" altLang="zh-CN" sz="1000" b="1">
                <a:solidFill>
                  <a:srgbClr val="606060"/>
                </a:solidFill>
                <a:latin typeface="微软雅黑" panose="020B0503020204020204" pitchFamily="34" charset="-122"/>
                <a:ea typeface="微软雅黑" panose="020B0503020204020204" pitchFamily="34" charset="-122"/>
              </a:rPr>
              <a:t>885</a:t>
            </a:r>
            <a:r>
              <a:rPr lang="zh-CN" altLang="en-US" sz="1000" b="1" dirty="0">
                <a:solidFill>
                  <a:srgbClr val="606060"/>
                </a:solidFill>
                <a:latin typeface="微软雅黑" panose="020B0503020204020204" pitchFamily="34" charset="-122"/>
                <a:ea typeface="微软雅黑" panose="020B0503020204020204" pitchFamily="34" charset="-122"/>
              </a:rPr>
              <a:t>种共</a:t>
            </a:r>
            <a:r>
              <a:rPr lang="en-US" altLang="zh-CN" sz="1000" b="1">
                <a:solidFill>
                  <a:srgbClr val="606060"/>
                </a:solidFill>
                <a:latin typeface="微软雅黑" panose="020B0503020204020204" pitchFamily="34" charset="-122"/>
                <a:ea typeface="微软雅黑" panose="020B0503020204020204" pitchFamily="34" charset="-122"/>
              </a:rPr>
              <a:t>5,350</a:t>
            </a:r>
            <a:r>
              <a:rPr lang="zh-CN" altLang="en-US" sz="1000" b="1" dirty="0">
                <a:solidFill>
                  <a:srgbClr val="606060"/>
                </a:solidFill>
                <a:latin typeface="微软雅黑" panose="020B0503020204020204" pitchFamily="34" charset="-122"/>
                <a:ea typeface="微软雅黑" panose="020B0503020204020204" pitchFamily="34" charset="-122"/>
              </a:rPr>
              <a:t>只动物。</a:t>
            </a:r>
            <a:endParaRPr lang="zh-CN" altLang="en-US" sz="1000" b="1" dirty="0">
              <a:solidFill>
                <a:srgbClr val="606060"/>
              </a:solidFill>
              <a:latin typeface="微软雅黑" panose="020B0503020204020204" pitchFamily="34" charset="-122"/>
              <a:ea typeface="微软雅黑" panose="020B0503020204020204" pitchFamily="34" charset="-122"/>
            </a:endParaRPr>
          </a:p>
          <a:p>
            <a:pPr>
              <a:spcBef>
                <a:spcPct val="50000"/>
              </a:spcBef>
            </a:pPr>
            <a:r>
              <a:rPr lang="zh-CN" altLang="en-US" sz="1000" b="1" dirty="0">
                <a:solidFill>
                  <a:srgbClr val="606060"/>
                </a:solidFill>
                <a:latin typeface="微软雅黑" panose="020B0503020204020204" pitchFamily="34" charset="-122"/>
                <a:ea typeface="微软雅黑" panose="020B0503020204020204" pitchFamily="34" charset="-122"/>
              </a:rPr>
              <a:t>著名的特色是布氏馆，是世界上最大动物园建筑物之一。馆内设有能容纳几百种鸟类的巨大鸟舍。鸟舍两侧是猫科野兽的笼子以及蜥蜴类和蛇类的育养箱，而整个建筑又长满了从国外引进的热带植物。该动物园还有异常巨大的自然露天围栏，用于饲养美洲野牛、骆驼、美洲驼以及其他有蹄类动物，并用于养北极熊。</a:t>
            </a:r>
            <a:endParaRPr lang="zh-CN" altLang="en-US" sz="1000" b="1" dirty="0">
              <a:solidFill>
                <a:srgbClr val="606060"/>
              </a:solidFill>
              <a:latin typeface="微软雅黑" panose="020B0503020204020204" pitchFamily="34" charset="-122"/>
              <a:ea typeface="微软雅黑" panose="020B0503020204020204" pitchFamily="34" charset="-122"/>
            </a:endParaRPr>
          </a:p>
          <a:p>
            <a:pPr>
              <a:spcBef>
                <a:spcPct val="50000"/>
              </a:spcBef>
            </a:pPr>
            <a:endParaRPr lang="zh-CN" altLang="en-US" sz="1000" b="1" dirty="0">
              <a:solidFill>
                <a:srgbClr val="606060"/>
              </a:solidFill>
              <a:latin typeface="微软雅黑" panose="020B0503020204020204" pitchFamily="34" charset="-122"/>
              <a:ea typeface="微软雅黑" panose="020B0503020204020204" pitchFamily="34" charset="-122"/>
            </a:endParaRPr>
          </a:p>
        </p:txBody>
      </p:sp>
      <p:pic>
        <p:nvPicPr>
          <p:cNvPr id="40977" name="图片 40976" descr="dc15484e0dba2161b2de05e8"/>
          <p:cNvPicPr>
            <a:picLocks noChangeAspect="1"/>
          </p:cNvPicPr>
          <p:nvPr/>
        </p:nvPicPr>
        <p:blipFill>
          <a:blip r:embed="rId1"/>
          <a:stretch>
            <a:fillRect/>
          </a:stretch>
        </p:blipFill>
        <p:spPr>
          <a:xfrm>
            <a:off x="3505200" y="971550"/>
            <a:ext cx="4572000" cy="3657600"/>
          </a:xfrm>
          <a:prstGeom prst="rect">
            <a:avLst/>
          </a:prstGeom>
          <a:noFill/>
          <a:ln w="9525">
            <a:noFill/>
          </a:ln>
        </p:spPr>
      </p:pic>
      <p:pic>
        <p:nvPicPr>
          <p:cNvPr id="40978" name="图片 40977" descr="30ecd5ef19ebbb5eadafd5e8"/>
          <p:cNvPicPr>
            <a:picLocks noChangeAspect="1"/>
          </p:cNvPicPr>
          <p:nvPr/>
        </p:nvPicPr>
        <p:blipFill>
          <a:blip r:embed="rId2"/>
          <a:stretch>
            <a:fillRect/>
          </a:stretch>
        </p:blipFill>
        <p:spPr>
          <a:xfrm>
            <a:off x="3505200" y="1200150"/>
            <a:ext cx="4572000" cy="3048000"/>
          </a:xfrm>
          <a:prstGeom prst="rect">
            <a:avLst/>
          </a:prstGeom>
          <a:noFill/>
          <a:ln w="9525">
            <a:noFill/>
          </a:ln>
        </p:spPr>
      </p:pic>
      <p:pic>
        <p:nvPicPr>
          <p:cNvPr id="40979" name="图片 40978" descr="7aad4ae74a1bdf46b8382010"/>
          <p:cNvPicPr>
            <a:picLocks noChangeAspect="1"/>
          </p:cNvPicPr>
          <p:nvPr/>
        </p:nvPicPr>
        <p:blipFill>
          <a:blip r:embed="rId3"/>
          <a:stretch>
            <a:fillRect/>
          </a:stretch>
        </p:blipFill>
        <p:spPr>
          <a:xfrm>
            <a:off x="3505200" y="1200150"/>
            <a:ext cx="4572000" cy="3048000"/>
          </a:xfrm>
          <a:prstGeom prst="rect">
            <a:avLst/>
          </a:prstGeom>
          <a:noFill/>
          <a:ln w="9525">
            <a:noFill/>
          </a:ln>
        </p:spPr>
      </p:pic>
      <p:pic>
        <p:nvPicPr>
          <p:cNvPr id="40980" name="图片 40979" descr="8640bf8b9702d7179f2fb41a"/>
          <p:cNvPicPr>
            <a:picLocks noChangeAspect="1"/>
          </p:cNvPicPr>
          <p:nvPr/>
        </p:nvPicPr>
        <p:blipFill>
          <a:blip r:embed="rId4"/>
          <a:stretch>
            <a:fillRect/>
          </a:stretch>
        </p:blipFill>
        <p:spPr>
          <a:xfrm>
            <a:off x="3505200" y="971550"/>
            <a:ext cx="4876800" cy="3657600"/>
          </a:xfrm>
          <a:prstGeom prst="rect">
            <a:avLst/>
          </a:prstGeom>
          <a:noFill/>
          <a:ln w="9525">
            <a:noFill/>
          </a:ln>
        </p:spPr>
      </p:pic>
      <p:pic>
        <p:nvPicPr>
          <p:cNvPr id="40981" name="图片 40980" descr="507c38977724cd0554fb9610"/>
          <p:cNvPicPr>
            <a:picLocks noChangeAspect="1"/>
          </p:cNvPicPr>
          <p:nvPr/>
        </p:nvPicPr>
        <p:blipFill>
          <a:blip r:embed="rId5"/>
          <a:stretch>
            <a:fillRect/>
          </a:stretch>
        </p:blipFill>
        <p:spPr>
          <a:xfrm>
            <a:off x="3505200" y="971550"/>
            <a:ext cx="5486400" cy="3633788"/>
          </a:xfrm>
          <a:prstGeom prst="rect">
            <a:avLst/>
          </a:prstGeom>
          <a:noFill/>
          <a:ln w="9525">
            <a:noFill/>
          </a:ln>
        </p:spPr>
      </p:pic>
      <p:pic>
        <p:nvPicPr>
          <p:cNvPr id="40982" name="图片 40981" descr="dc15484e0dba2161b2de05e8"/>
          <p:cNvPicPr>
            <a:picLocks noChangeAspect="1"/>
          </p:cNvPicPr>
          <p:nvPr/>
        </p:nvPicPr>
        <p:blipFill>
          <a:blip r:embed="rId1"/>
          <a:stretch>
            <a:fillRect/>
          </a:stretch>
        </p:blipFill>
        <p:spPr>
          <a:xfrm>
            <a:off x="3505200" y="971550"/>
            <a:ext cx="4572000" cy="3657600"/>
          </a:xfrm>
          <a:prstGeom prst="rect">
            <a:avLst/>
          </a:prstGeom>
          <a:noFill/>
          <a:ln w="9525">
            <a:noFill/>
          </a:ln>
        </p:spPr>
      </p:pic>
      <p:sp>
        <p:nvSpPr>
          <p:cNvPr id="40983" name="文本框 40982"/>
          <p:cNvSpPr txBox="1"/>
          <p:nvPr/>
        </p:nvSpPr>
        <p:spPr>
          <a:xfrm>
            <a:off x="8001000" y="4914900"/>
            <a:ext cx="3810000" cy="228600"/>
          </a:xfrm>
          <a:prstGeom prst="rect">
            <a:avLst/>
          </a:prstGeom>
          <a:noFill/>
          <a:ln w="9525">
            <a:noFill/>
          </a:ln>
        </p:spPr>
        <p:txBody>
          <a:bodyPr>
            <a:spAutoFit/>
          </a:bodyPr>
          <a:p>
            <a:pPr>
              <a:spcBef>
                <a:spcPct val="50000"/>
              </a:spcBef>
            </a:pPr>
            <a:r>
              <a:rPr lang="zh-CN" altLang="en-US" sz="900" dirty="0">
                <a:latin typeface="Arial" panose="020B0604020202020204" pitchFamily="34" charset="0"/>
                <a:ea typeface="微软雅黑" panose="020B0503020204020204" pitchFamily="34" charset="-122"/>
              </a:rPr>
              <a:t>柏林动物园克努特</a:t>
            </a:r>
            <a:endParaRPr lang="zh-CN" altLang="en-US" sz="900"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0970"/>
                                        </p:tgtEl>
                                        <p:attrNameLst>
                                          <p:attrName>style.visibility</p:attrName>
                                        </p:attrNameLst>
                                      </p:cBhvr>
                                      <p:to>
                                        <p:strVal val="visible"/>
                                      </p:to>
                                    </p:set>
                                    <p:anim calcmode="lin" valueType="num">
                                      <p:cBhvr>
                                        <p:cTn id="7" dur="1000" fill="hold"/>
                                        <p:tgtEl>
                                          <p:spTgt spid="40970"/>
                                        </p:tgtEl>
                                        <p:attrNameLst>
                                          <p:attrName>ppt_x</p:attrName>
                                        </p:attrNameLst>
                                      </p:cBhvr>
                                      <p:tavLst>
                                        <p:tav tm="0">
                                          <p:val>
                                            <p:strVal val="#ppt_x-.2"/>
                                          </p:val>
                                        </p:tav>
                                        <p:tav tm="100000">
                                          <p:val>
                                            <p:strVal val="#ppt_x"/>
                                          </p:val>
                                        </p:tav>
                                      </p:tavLst>
                                    </p:anim>
                                    <p:anim calcmode="lin" valueType="num">
                                      <p:cBhvr>
                                        <p:cTn id="8" dur="1000" fill="hold"/>
                                        <p:tgtEl>
                                          <p:spTgt spid="409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77"/>
                                        </p:tgtEl>
                                        <p:attrNameLst>
                                          <p:attrName>style.visibility</p:attrName>
                                        </p:attrNameLst>
                                      </p:cBhvr>
                                      <p:to>
                                        <p:strVal val="visible"/>
                                      </p:to>
                                    </p:set>
                                    <p:animEffect transition="in" filter="fade">
                                      <p:cBhvr>
                                        <p:cTn id="14" dur="2000"/>
                                        <p:tgtEl>
                                          <p:spTgt spid="4097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0977"/>
                                        </p:tgtEl>
                                        <p:attrNameLst>
                                          <p:attrName>style.visibility</p:attrName>
                                        </p:attrNameLst>
                                      </p:cBhvr>
                                      <p:to>
                                        <p:strVal val="hidden"/>
                                      </p:to>
                                    </p:set>
                                  </p:childTnLst>
                                </p:cTn>
                              </p:par>
                            </p:childTnLst>
                          </p:cTn>
                        </p:par>
                        <p:par>
                          <p:cTn id="19" fill="hold">
                            <p:stCondLst>
                              <p:cond delay="0"/>
                            </p:stCondLst>
                            <p:childTnLst>
                              <p:par>
                                <p:cTn id="20" presetID="14" presetClass="entr" presetSubtype="10" fill="hold" nodeType="afterEffect">
                                  <p:stCondLst>
                                    <p:cond delay="0"/>
                                  </p:stCondLst>
                                  <p:childTnLst>
                                    <p:set>
                                      <p:cBhvr>
                                        <p:cTn id="21" dur="1" fill="hold">
                                          <p:stCondLst>
                                            <p:cond delay="0"/>
                                          </p:stCondLst>
                                        </p:cTn>
                                        <p:tgtEl>
                                          <p:spTgt spid="40978"/>
                                        </p:tgtEl>
                                        <p:attrNameLst>
                                          <p:attrName>style.visibility</p:attrName>
                                        </p:attrNameLst>
                                      </p:cBhvr>
                                      <p:to>
                                        <p:strVal val="visible"/>
                                      </p:to>
                                    </p:set>
                                    <p:animEffect transition="in" filter="randombar(horizontal)">
                                      <p:cBhvr>
                                        <p:cTn id="22" dur="500"/>
                                        <p:tgtEl>
                                          <p:spTgt spid="4097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0978"/>
                                        </p:tgtEl>
                                        <p:attrNameLst>
                                          <p:attrName>style.visibility</p:attrName>
                                        </p:attrNameLst>
                                      </p:cBhvr>
                                      <p:to>
                                        <p:strVal val="hidden"/>
                                      </p:to>
                                    </p:set>
                                  </p:childTnLst>
                                </p:cTn>
                              </p:par>
                            </p:childTnLst>
                          </p:cTn>
                        </p:par>
                        <p:par>
                          <p:cTn id="27" fill="hold">
                            <p:stCondLst>
                              <p:cond delay="0"/>
                            </p:stCondLst>
                            <p:childTnLst>
                              <p:par>
                                <p:cTn id="28" presetID="14" presetClass="entr" presetSubtype="10" fill="hold" nodeType="afterEffect">
                                  <p:stCondLst>
                                    <p:cond delay="0"/>
                                  </p:stCondLst>
                                  <p:childTnLst>
                                    <p:set>
                                      <p:cBhvr>
                                        <p:cTn id="29" dur="1" fill="hold">
                                          <p:stCondLst>
                                            <p:cond delay="0"/>
                                          </p:stCondLst>
                                        </p:cTn>
                                        <p:tgtEl>
                                          <p:spTgt spid="40979"/>
                                        </p:tgtEl>
                                        <p:attrNameLst>
                                          <p:attrName>style.visibility</p:attrName>
                                        </p:attrNameLst>
                                      </p:cBhvr>
                                      <p:to>
                                        <p:strVal val="visible"/>
                                      </p:to>
                                    </p:set>
                                    <p:animEffect transition="in" filter="randombar(horizontal)">
                                      <p:cBhvr>
                                        <p:cTn id="30" dur="500"/>
                                        <p:tgtEl>
                                          <p:spTgt spid="4097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0979"/>
                                        </p:tgtEl>
                                        <p:attrNameLst>
                                          <p:attrName>style.visibility</p:attrName>
                                        </p:attrNameLst>
                                      </p:cBhvr>
                                      <p:to>
                                        <p:strVal val="hidden"/>
                                      </p:to>
                                    </p:set>
                                  </p:childTnLst>
                                </p:cTn>
                              </p:par>
                            </p:childTnLst>
                          </p:cTn>
                        </p:par>
                        <p:par>
                          <p:cTn id="35" fill="hold">
                            <p:stCondLst>
                              <p:cond delay="0"/>
                            </p:stCondLst>
                            <p:childTnLst>
                              <p:par>
                                <p:cTn id="36" presetID="14" presetClass="entr" presetSubtype="10" fill="hold" nodeType="afterEffect">
                                  <p:stCondLst>
                                    <p:cond delay="0"/>
                                  </p:stCondLst>
                                  <p:childTnLst>
                                    <p:set>
                                      <p:cBhvr>
                                        <p:cTn id="37" dur="1" fill="hold">
                                          <p:stCondLst>
                                            <p:cond delay="0"/>
                                          </p:stCondLst>
                                        </p:cTn>
                                        <p:tgtEl>
                                          <p:spTgt spid="40980"/>
                                        </p:tgtEl>
                                        <p:attrNameLst>
                                          <p:attrName>style.visibility</p:attrName>
                                        </p:attrNameLst>
                                      </p:cBhvr>
                                      <p:to>
                                        <p:strVal val="visible"/>
                                      </p:to>
                                    </p:set>
                                    <p:animEffect transition="in" filter="randombar(horizontal)">
                                      <p:cBhvr>
                                        <p:cTn id="38" dur="500"/>
                                        <p:tgtEl>
                                          <p:spTgt spid="4098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0980"/>
                                        </p:tgtEl>
                                        <p:attrNameLst>
                                          <p:attrName>style.visibility</p:attrName>
                                        </p:attrNameLst>
                                      </p:cBhvr>
                                      <p:to>
                                        <p:strVal val="hidden"/>
                                      </p:to>
                                    </p:set>
                                  </p:childTnLst>
                                </p:cTn>
                              </p:par>
                            </p:childTnLst>
                          </p:cTn>
                        </p:par>
                        <p:par>
                          <p:cTn id="43" fill="hold">
                            <p:stCondLst>
                              <p:cond delay="0"/>
                            </p:stCondLst>
                            <p:childTnLst>
                              <p:par>
                                <p:cTn id="44" presetID="14" presetClass="entr" presetSubtype="10" fill="hold" nodeType="afterEffect">
                                  <p:stCondLst>
                                    <p:cond delay="0"/>
                                  </p:stCondLst>
                                  <p:childTnLst>
                                    <p:set>
                                      <p:cBhvr>
                                        <p:cTn id="45" dur="1" fill="hold">
                                          <p:stCondLst>
                                            <p:cond delay="0"/>
                                          </p:stCondLst>
                                        </p:cTn>
                                        <p:tgtEl>
                                          <p:spTgt spid="40981"/>
                                        </p:tgtEl>
                                        <p:attrNameLst>
                                          <p:attrName>style.visibility</p:attrName>
                                        </p:attrNameLst>
                                      </p:cBhvr>
                                      <p:to>
                                        <p:strVal val="visible"/>
                                      </p:to>
                                    </p:set>
                                    <p:animEffect transition="in" filter="randombar(horizontal)">
                                      <p:cBhvr>
                                        <p:cTn id="46" dur="500"/>
                                        <p:tgtEl>
                                          <p:spTgt spid="4098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0981"/>
                                        </p:tgtEl>
                                        <p:attrNameLst>
                                          <p:attrName>style.visibility</p:attrName>
                                        </p:attrNameLst>
                                      </p:cBhvr>
                                      <p:to>
                                        <p:strVal val="hidden"/>
                                      </p:to>
                                    </p:set>
                                  </p:childTnLst>
                                </p:cTn>
                              </p:par>
                            </p:childTnLst>
                          </p:cTn>
                        </p:par>
                        <p:par>
                          <p:cTn id="51" fill="hold">
                            <p:stCondLst>
                              <p:cond delay="0"/>
                            </p:stCondLst>
                            <p:childTnLst>
                              <p:par>
                                <p:cTn id="52" presetID="9" presetClass="entr" presetSubtype="0" fill="hold" nodeType="afterEffect">
                                  <p:stCondLst>
                                    <p:cond delay="0"/>
                                  </p:stCondLst>
                                  <p:childTnLst>
                                    <p:set>
                                      <p:cBhvr>
                                        <p:cTn id="53" dur="1" fill="hold">
                                          <p:stCondLst>
                                            <p:cond delay="0"/>
                                          </p:stCondLst>
                                        </p:cTn>
                                        <p:tgtEl>
                                          <p:spTgt spid="40982"/>
                                        </p:tgtEl>
                                        <p:attrNameLst>
                                          <p:attrName>style.visibility</p:attrName>
                                        </p:attrNameLst>
                                      </p:cBhvr>
                                      <p:to>
                                        <p:strVal val="visible"/>
                                      </p:to>
                                    </p:set>
                                    <p:animEffect transition="in" filter="dissolve">
                                      <p:cBhvr>
                                        <p:cTn id="54" dur="500"/>
                                        <p:tgtEl>
                                          <p:spTgt spid="40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9" name="图片 41988" descr="捕获_副本"/>
          <p:cNvPicPr>
            <a:picLocks noChangeAspect="1"/>
          </p:cNvPicPr>
          <p:nvPr/>
        </p:nvPicPr>
        <p:blipFill>
          <a:blip r:embed="rId1"/>
          <a:stretch>
            <a:fillRect/>
          </a:stretch>
        </p:blipFill>
        <p:spPr>
          <a:xfrm>
            <a:off x="0" y="0"/>
            <a:ext cx="457200" cy="412750"/>
          </a:xfrm>
          <a:prstGeom prst="rect">
            <a:avLst/>
          </a:prstGeom>
          <a:noFill/>
          <a:ln w="9525">
            <a:noFill/>
          </a:ln>
        </p:spPr>
      </p:pic>
      <p:sp>
        <p:nvSpPr>
          <p:cNvPr id="41990" name="直接连接符 41989"/>
          <p:cNvSpPr/>
          <p:nvPr/>
        </p:nvSpPr>
        <p:spPr>
          <a:xfrm>
            <a:off x="381000" y="285750"/>
            <a:ext cx="7848600" cy="0"/>
          </a:xfrm>
          <a:prstGeom prst="line">
            <a:avLst/>
          </a:prstGeom>
          <a:ln w="19050" cap="flat" cmpd="sng">
            <a:solidFill>
              <a:srgbClr val="FE9F00"/>
            </a:solidFill>
            <a:prstDash val="solid"/>
            <a:headEnd type="none" w="med" len="med"/>
            <a:tailEnd type="none" w="med" len="med"/>
          </a:ln>
        </p:spPr>
      </p:sp>
      <p:sp>
        <p:nvSpPr>
          <p:cNvPr id="41991" name="文本框 41990"/>
          <p:cNvSpPr txBox="1"/>
          <p:nvPr/>
        </p:nvSpPr>
        <p:spPr>
          <a:xfrm>
            <a:off x="304800" y="0"/>
            <a:ext cx="1524000" cy="336550"/>
          </a:xfrm>
          <a:prstGeom prst="rect">
            <a:avLst/>
          </a:prstGeom>
          <a:noFill/>
          <a:ln w="9525">
            <a:noFill/>
          </a:ln>
        </p:spPr>
        <p:txBody>
          <a:bodyPr>
            <a:spAutoFit/>
          </a:bodyPr>
          <a:p>
            <a:pPr>
              <a:spcBef>
                <a:spcPct val="50000"/>
              </a:spcBef>
            </a:pPr>
            <a:r>
              <a:rPr lang="zh-CN" altLang="en-US" sz="1600" dirty="0">
                <a:latin typeface="Arial" panose="020B0604020202020204" pitchFamily="34" charset="0"/>
                <a:ea typeface="方正启体简体" pitchFamily="65" charset="-122"/>
              </a:rPr>
              <a:t>目的地指南</a:t>
            </a:r>
            <a:endParaRPr lang="zh-CN" altLang="en-US" sz="1600" dirty="0">
              <a:latin typeface="Arial" panose="020B0604020202020204" pitchFamily="34" charset="0"/>
              <a:ea typeface="方正启体简体" pitchFamily="65" charset="-122"/>
            </a:endParaRPr>
          </a:p>
        </p:txBody>
      </p:sp>
      <p:sp>
        <p:nvSpPr>
          <p:cNvPr id="41992" name="文本框 41991"/>
          <p:cNvSpPr txBox="1"/>
          <p:nvPr/>
        </p:nvSpPr>
        <p:spPr>
          <a:xfrm>
            <a:off x="304800" y="514350"/>
            <a:ext cx="2133600" cy="457200"/>
          </a:xfrm>
          <a:prstGeom prst="rect">
            <a:avLst/>
          </a:prstGeom>
          <a:noFill/>
          <a:ln w="9525">
            <a:noFill/>
          </a:ln>
        </p:spPr>
        <p:txBody>
          <a:bodyPr>
            <a:spAutoFit/>
          </a:bodyPr>
          <a:p>
            <a:pPr>
              <a:spcBef>
                <a:spcPct val="50000"/>
              </a:spcBef>
            </a:pPr>
            <a:r>
              <a:rPr lang="zh-CN" altLang="en-US" sz="2400" b="1" dirty="0">
                <a:latin typeface="Arial" panose="020B0604020202020204" pitchFamily="34" charset="0"/>
                <a:ea typeface="方正启体简体" pitchFamily="65" charset="-122"/>
              </a:rPr>
              <a:t>柏林大教堂</a:t>
            </a:r>
            <a:endParaRPr lang="zh-CN" altLang="en-US" sz="2400" b="1" dirty="0">
              <a:latin typeface="Arial" panose="020B0604020202020204" pitchFamily="34" charset="0"/>
              <a:ea typeface="方正启体简体" pitchFamily="65" charset="-122"/>
            </a:endParaRPr>
          </a:p>
        </p:txBody>
      </p:sp>
      <p:sp>
        <p:nvSpPr>
          <p:cNvPr id="41994" name="文本框 41993"/>
          <p:cNvSpPr txBox="1"/>
          <p:nvPr/>
        </p:nvSpPr>
        <p:spPr>
          <a:xfrm>
            <a:off x="381000" y="971550"/>
            <a:ext cx="1219200" cy="274638"/>
          </a:xfrm>
          <a:prstGeom prst="rect">
            <a:avLst/>
          </a:prstGeom>
          <a:solidFill>
            <a:srgbClr val="FFAD00"/>
          </a:solidFill>
          <a:ln w="9525">
            <a:noFill/>
          </a:ln>
        </p:spPr>
        <p:txBody>
          <a:bodyPr>
            <a:spAutoFit/>
          </a:bodyPr>
          <a:p>
            <a:pPr>
              <a:spcBef>
                <a:spcPct val="50000"/>
              </a:spcBef>
            </a:pPr>
            <a:r>
              <a:rPr lang="zh-CN" altLang="en-US" b="1" dirty="0">
                <a:solidFill>
                  <a:schemeClr val="bg1"/>
                </a:solidFill>
                <a:latin typeface="Arial" panose="020B0604020202020204" pitchFamily="34" charset="0"/>
                <a:ea typeface="方正启体简体" pitchFamily="65" charset="-122"/>
              </a:rPr>
              <a:t>景点信息</a:t>
            </a:r>
            <a:endParaRPr lang="zh-CN" altLang="en-US" b="1" dirty="0">
              <a:solidFill>
                <a:schemeClr val="bg1"/>
              </a:solidFill>
              <a:latin typeface="Arial" panose="020B0604020202020204" pitchFamily="34" charset="0"/>
              <a:ea typeface="方正启体简体" pitchFamily="65" charset="-122"/>
            </a:endParaRPr>
          </a:p>
        </p:txBody>
      </p:sp>
      <p:sp>
        <p:nvSpPr>
          <p:cNvPr id="41995" name="矩形 41994"/>
          <p:cNvSpPr/>
          <p:nvPr/>
        </p:nvSpPr>
        <p:spPr>
          <a:xfrm>
            <a:off x="381000" y="971550"/>
            <a:ext cx="2895600" cy="1600200"/>
          </a:xfrm>
          <a:prstGeom prst="rect">
            <a:avLst/>
          </a:prstGeom>
          <a:noFill/>
          <a:ln w="9525" cap="flat" cmpd="sng">
            <a:solidFill>
              <a:srgbClr val="FFAD00"/>
            </a:solidFill>
            <a:prstDash val="solid"/>
            <a:miter/>
            <a:headEnd type="none" w="med" len="med"/>
            <a:tailEnd type="none" w="med" len="med"/>
          </a:ln>
        </p:spPr>
        <p:txBody>
          <a:bodyPr/>
          <a:p>
            <a:endParaRPr lang="zh-CN" altLang="en-US"/>
          </a:p>
        </p:txBody>
      </p:sp>
      <p:sp>
        <p:nvSpPr>
          <p:cNvPr id="41996" name="文本框 41995"/>
          <p:cNvSpPr txBox="1"/>
          <p:nvPr/>
        </p:nvSpPr>
        <p:spPr>
          <a:xfrm>
            <a:off x="381000" y="1276350"/>
            <a:ext cx="2819400" cy="1509713"/>
          </a:xfrm>
          <a:prstGeom prst="rect">
            <a:avLst/>
          </a:prstGeom>
          <a:noFill/>
          <a:ln w="9525">
            <a:noFill/>
          </a:ln>
        </p:spPr>
        <p:txBody>
          <a:bodyPr>
            <a:spAutoFit/>
          </a:bodyPr>
          <a:p>
            <a:pPr>
              <a:spcBef>
                <a:spcPct val="50000"/>
              </a:spcBef>
            </a:pPr>
            <a:r>
              <a:rPr lang="zh-CN" altLang="en-US" sz="1000" b="1" dirty="0">
                <a:latin typeface="微软雅黑" panose="020B0503020204020204" pitchFamily="34" charset="-122"/>
                <a:ea typeface="微软雅黑" panose="020B0503020204020204" pitchFamily="34" charset="-122"/>
              </a:rPr>
              <a:t>开放时间：</a:t>
            </a:r>
            <a:r>
              <a:rPr lang="en-US" altLang="zh-CN" sz="1000" b="1">
                <a:latin typeface="微软雅黑" panose="020B0503020204020204" pitchFamily="34" charset="-122"/>
                <a:ea typeface="微软雅黑" panose="020B0503020204020204" pitchFamily="34" charset="-122"/>
              </a:rPr>
              <a:t>9</a:t>
            </a:r>
            <a:r>
              <a:rPr lang="zh-CN" altLang="en-US" sz="1000" b="1" dirty="0">
                <a:latin typeface="微软雅黑" panose="020B0503020204020204" pitchFamily="34" charset="-122"/>
                <a:ea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rPr>
              <a:t>00-19</a:t>
            </a:r>
            <a:r>
              <a:rPr lang="zh-CN" altLang="en-US" sz="1000" b="1" dirty="0">
                <a:latin typeface="微软雅黑" panose="020B0503020204020204" pitchFamily="34" charset="-122"/>
                <a:ea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rPr>
              <a:t>00</a:t>
            </a:r>
            <a:endParaRPr lang="en-US" altLang="zh-CN" sz="1000" b="1">
              <a:latin typeface="微软雅黑" panose="020B0503020204020204" pitchFamily="34" charset="-122"/>
              <a:ea typeface="微软雅黑" panose="020B0503020204020204" pitchFamily="34" charset="-122"/>
            </a:endParaRPr>
          </a:p>
          <a:p>
            <a:pPr>
              <a:spcBef>
                <a:spcPct val="50000"/>
              </a:spcBef>
            </a:pPr>
            <a:r>
              <a:rPr lang="zh-CN" altLang="en-US" sz="1000" dirty="0">
                <a:latin typeface="微软雅黑" panose="020B0503020204020204" pitchFamily="34" charset="-122"/>
                <a:ea typeface="微软雅黑" panose="020B0503020204020204" pitchFamily="34" charset="-122"/>
              </a:rPr>
              <a:t>周一至周六</a:t>
            </a:r>
            <a:r>
              <a:rPr lang="en-US" altLang="zh-CN" sz="1000">
                <a:latin typeface="微软雅黑" panose="020B0503020204020204" pitchFamily="34" charset="-122"/>
                <a:ea typeface="微软雅黑" panose="020B0503020204020204" pitchFamily="34" charset="-122"/>
              </a:rPr>
              <a:t>9</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00-19</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a:t>
            </a:r>
            <a:r>
              <a:rPr lang="zh-CN" altLang="en-US" sz="1000" dirty="0">
                <a:latin typeface="微软雅黑" panose="020B0503020204020204" pitchFamily="34" charset="-122"/>
                <a:ea typeface="微软雅黑" panose="020B0503020204020204" pitchFamily="34" charset="-122"/>
              </a:rPr>
              <a:t>，周日</a:t>
            </a:r>
            <a:r>
              <a:rPr lang="en-US" altLang="zh-CN" sz="1000">
                <a:latin typeface="微软雅黑" panose="020B0503020204020204" pitchFamily="34" charset="-122"/>
                <a:ea typeface="微软雅黑" panose="020B0503020204020204" pitchFamily="34" charset="-122"/>
              </a:rPr>
              <a:t>12</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00-19</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a:t>
            </a:r>
            <a:r>
              <a:rPr lang="zh-CN" altLang="en-US" sz="1000" dirty="0">
                <a:latin typeface="微软雅黑" panose="020B0503020204020204" pitchFamily="34" charset="-122"/>
                <a:ea typeface="微软雅黑" panose="020B0503020204020204" pitchFamily="34" charset="-122"/>
              </a:rPr>
              <a:t>，在闭馆前</a:t>
            </a:r>
            <a:r>
              <a:rPr lang="en-US" altLang="zh-CN" sz="1000">
                <a:latin typeface="微软雅黑" panose="020B0503020204020204" pitchFamily="34" charset="-122"/>
                <a:ea typeface="微软雅黑" panose="020B0503020204020204" pitchFamily="34" charset="-122"/>
              </a:rPr>
              <a:t>30</a:t>
            </a:r>
            <a:r>
              <a:rPr lang="zh-CN" altLang="en-US" sz="1000" dirty="0">
                <a:latin typeface="微软雅黑" panose="020B0503020204020204" pitchFamily="34" charset="-122"/>
                <a:ea typeface="微软雅黑" panose="020B0503020204020204" pitchFamily="34" charset="-122"/>
              </a:rPr>
              <a:t>分钟停止入场；</a:t>
            </a:r>
            <a:endParaRPr lang="zh-CN" altLang="en-US" sz="1000" dirty="0">
              <a:latin typeface="微软雅黑" panose="020B0503020204020204" pitchFamily="34" charset="-122"/>
              <a:ea typeface="微软雅黑" panose="020B0503020204020204" pitchFamily="34" charset="-122"/>
            </a:endParaRPr>
          </a:p>
          <a:p>
            <a:pPr>
              <a:spcBef>
                <a:spcPct val="50000"/>
              </a:spcBef>
            </a:pPr>
            <a:r>
              <a:rPr lang="zh-CN" altLang="en-US" sz="1000" dirty="0">
                <a:latin typeface="微软雅黑" panose="020B0503020204020204" pitchFamily="34" charset="-122"/>
                <a:ea typeface="微软雅黑" panose="020B0503020204020204" pitchFamily="34" charset="-122"/>
              </a:rPr>
              <a:t>教堂穹顶的参观结束时间为</a:t>
            </a:r>
            <a:r>
              <a:rPr lang="en-US" altLang="zh-CN" sz="1000">
                <a:latin typeface="微软雅黑" panose="020B0503020204020204" pitchFamily="34" charset="-122"/>
                <a:ea typeface="微软雅黑" panose="020B0503020204020204" pitchFamily="34" charset="-122"/>
              </a:rPr>
              <a:t>17</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16</a:t>
            </a:r>
            <a:r>
              <a:rPr lang="zh-CN" altLang="en-US" sz="1000" dirty="0">
                <a:latin typeface="微软雅黑" panose="020B0503020204020204" pitchFamily="34" charset="-122"/>
                <a:ea typeface="微软雅黑" panose="020B0503020204020204" pitchFamily="34" charset="-122"/>
              </a:rPr>
              <a:t>：</a:t>
            </a:r>
            <a:r>
              <a:rPr lang="en-US" altLang="zh-CN" sz="1000">
                <a:latin typeface="微软雅黑" panose="020B0503020204020204" pitchFamily="34" charset="-122"/>
                <a:ea typeface="微软雅黑" panose="020B0503020204020204" pitchFamily="34" charset="-122"/>
              </a:rPr>
              <a:t>00</a:t>
            </a:r>
            <a:r>
              <a:rPr lang="zh-CN" altLang="en-US" sz="1000" dirty="0">
                <a:latin typeface="微软雅黑" panose="020B0503020204020204" pitchFamily="34" charset="-122"/>
                <a:ea typeface="微软雅黑" panose="020B0503020204020204" pitchFamily="34" charset="-122"/>
              </a:rPr>
              <a:t>时便停止入场。</a:t>
            </a:r>
            <a:endParaRPr lang="zh-CN" altLang="en-US" sz="1000" dirty="0">
              <a:latin typeface="微软雅黑" panose="020B0503020204020204" pitchFamily="34" charset="-122"/>
              <a:ea typeface="微软雅黑" panose="020B0503020204020204" pitchFamily="34" charset="-122"/>
            </a:endParaRPr>
          </a:p>
          <a:p>
            <a:pPr>
              <a:spcBef>
                <a:spcPct val="50000"/>
              </a:spcBef>
            </a:pPr>
            <a:r>
              <a:rPr lang="zh-CN" altLang="en-US" sz="1000" b="1" dirty="0">
                <a:latin typeface="微软雅黑" panose="020B0503020204020204" pitchFamily="34" charset="-122"/>
                <a:ea typeface="微软雅黑" panose="020B0503020204020204" pitchFamily="34" charset="-122"/>
              </a:rPr>
              <a:t>门票价格：成人</a:t>
            </a:r>
            <a:r>
              <a:rPr lang="en-US" altLang="zh-CN" sz="1000" b="1">
                <a:latin typeface="微软雅黑" panose="020B0503020204020204" pitchFamily="34" charset="-122"/>
                <a:ea typeface="微软雅黑" panose="020B0503020204020204" pitchFamily="34" charset="-122"/>
              </a:rPr>
              <a:t>5EUR</a:t>
            </a:r>
            <a:r>
              <a:rPr lang="zh-CN" altLang="en-US" sz="1000" b="1" dirty="0">
                <a:latin typeface="微软雅黑" panose="020B0503020204020204" pitchFamily="34" charset="-122"/>
                <a:ea typeface="微软雅黑" panose="020B0503020204020204" pitchFamily="34" charset="-122"/>
              </a:rPr>
              <a:t>、优惠价</a:t>
            </a:r>
            <a:r>
              <a:rPr lang="en-US" altLang="zh-CN" sz="1000" b="1">
                <a:latin typeface="微软雅黑" panose="020B0503020204020204" pitchFamily="34" charset="-122"/>
                <a:ea typeface="微软雅黑" panose="020B0503020204020204" pitchFamily="34" charset="-122"/>
              </a:rPr>
              <a:t>3EUR</a:t>
            </a:r>
            <a:r>
              <a:rPr lang="zh-CN" altLang="en-US" sz="1000" b="1" dirty="0">
                <a:latin typeface="微软雅黑" panose="020B0503020204020204" pitchFamily="34" charset="-122"/>
                <a:ea typeface="微软雅黑" panose="020B0503020204020204" pitchFamily="34" charset="-122"/>
              </a:rPr>
              <a:t>。</a:t>
            </a:r>
            <a:endParaRPr lang="zh-CN" altLang="en-US" sz="1000" b="1" dirty="0">
              <a:latin typeface="微软雅黑" panose="020B0503020204020204" pitchFamily="34" charset="-122"/>
              <a:ea typeface="微软雅黑" panose="020B0503020204020204" pitchFamily="34" charset="-122"/>
            </a:endParaRPr>
          </a:p>
          <a:p>
            <a:pPr>
              <a:spcBef>
                <a:spcPct val="50000"/>
              </a:spcBef>
            </a:pPr>
            <a:endParaRPr lang="zh-CN" altLang="en-US" b="1" dirty="0">
              <a:latin typeface="微软雅黑" panose="020B0503020204020204" pitchFamily="34" charset="-122"/>
              <a:ea typeface="微软雅黑" panose="020B0503020204020204" pitchFamily="34" charset="-122"/>
            </a:endParaRPr>
          </a:p>
        </p:txBody>
      </p:sp>
      <p:sp>
        <p:nvSpPr>
          <p:cNvPr id="41997" name="文本框 41996"/>
          <p:cNvSpPr txBox="1"/>
          <p:nvPr/>
        </p:nvSpPr>
        <p:spPr>
          <a:xfrm>
            <a:off x="381000" y="2647950"/>
            <a:ext cx="2895600" cy="1473200"/>
          </a:xfrm>
          <a:prstGeom prst="rect">
            <a:avLst/>
          </a:prstGeom>
          <a:noFill/>
          <a:ln w="9525" cap="flat" cmpd="sng">
            <a:solidFill>
              <a:srgbClr val="FFAD00"/>
            </a:solidFill>
            <a:prstDash val="solid"/>
            <a:miter/>
            <a:headEnd type="none" w="med" len="med"/>
            <a:tailEnd type="none" w="med" len="med"/>
          </a:ln>
        </p:spPr>
        <p:txBody>
          <a:bodyPr>
            <a:spAutoFit/>
          </a:bodyPr>
          <a:p>
            <a:pPr>
              <a:spcBef>
                <a:spcPct val="50000"/>
              </a:spcBef>
            </a:pPr>
            <a:r>
              <a:rPr lang="zh-CN" altLang="en-US" sz="1000" b="1" dirty="0">
                <a:solidFill>
                  <a:srgbClr val="606060"/>
                </a:solidFill>
                <a:latin typeface="微软雅黑" panose="020B0503020204020204" pitchFamily="34" charset="-122"/>
                <a:ea typeface="微软雅黑" panose="020B0503020204020204" pitchFamily="34" charset="-122"/>
              </a:rPr>
              <a:t>柏林大教堂（</a:t>
            </a:r>
            <a:r>
              <a:rPr lang="en-US" altLang="zh-CN" sz="1000" b="1">
                <a:solidFill>
                  <a:srgbClr val="606060"/>
                </a:solidFill>
                <a:latin typeface="微软雅黑" panose="020B0503020204020204" pitchFamily="34" charset="-122"/>
                <a:ea typeface="微软雅黑" panose="020B0503020204020204" pitchFamily="34" charset="-122"/>
              </a:rPr>
              <a:t>Berliner Dom</a:t>
            </a:r>
            <a:r>
              <a:rPr lang="zh-CN" altLang="en-US" sz="1000" b="1" dirty="0">
                <a:solidFill>
                  <a:srgbClr val="606060"/>
                </a:solidFill>
                <a:latin typeface="微软雅黑" panose="020B0503020204020204" pitchFamily="34" charset="-122"/>
                <a:ea typeface="微软雅黑" panose="020B0503020204020204" pitchFamily="34" charset="-122"/>
              </a:rPr>
              <a:t>）是基督教路德宗教堂，位于德国柏林市中部博物馆岛的东端。曾是德意志帝国霍亨索伦王朝的宫廷教堂。教堂内部修饰富丽豪华，其中最创珍贵的是大选帝侯及夫人</a:t>
            </a:r>
            <a:r>
              <a:rPr lang="en-US" altLang="zh-CN" sz="1000" b="1">
                <a:solidFill>
                  <a:srgbClr val="606060"/>
                </a:solidFill>
                <a:latin typeface="微软雅黑" panose="020B0503020204020204" pitchFamily="34" charset="-122"/>
                <a:ea typeface="微软雅黑" panose="020B0503020204020204" pitchFamily="34" charset="-122"/>
              </a:rPr>
              <a:t>Dorothea</a:t>
            </a:r>
            <a:r>
              <a:rPr lang="zh-CN" altLang="en-US" sz="1000" b="1" dirty="0">
                <a:solidFill>
                  <a:srgbClr val="606060"/>
                </a:solidFill>
                <a:latin typeface="微软雅黑" panose="020B0503020204020204" pitchFamily="34" charset="-122"/>
                <a:ea typeface="微软雅黑" panose="020B0503020204020204" pitchFamily="34" charset="-122"/>
              </a:rPr>
              <a:t>，弗里德里希国王一世及王后索菲</a:t>
            </a:r>
            <a:r>
              <a:rPr lang="en-US" altLang="zh-CN" sz="1000" b="1">
                <a:solidFill>
                  <a:srgbClr val="606060"/>
                </a:solidFill>
                <a:latin typeface="微软雅黑" panose="020B0503020204020204" pitchFamily="34" charset="-122"/>
                <a:ea typeface="微软雅黑" panose="020B0503020204020204" pitchFamily="34" charset="-122"/>
              </a:rPr>
              <a:t>·</a:t>
            </a:r>
            <a:r>
              <a:rPr lang="zh-CN" altLang="en-US" sz="1000" b="1" dirty="0">
                <a:solidFill>
                  <a:srgbClr val="606060"/>
                </a:solidFill>
                <a:latin typeface="微软雅黑" panose="020B0503020204020204" pitchFamily="34" charset="-122"/>
                <a:ea typeface="微软雅黑" panose="020B0503020204020204" pitchFamily="34" charset="-122"/>
              </a:rPr>
              <a:t>夏洛滕的棺材价值连城。主圣坛是</a:t>
            </a:r>
            <a:r>
              <a:rPr lang="en-US" altLang="zh-CN" sz="1000" b="1">
                <a:solidFill>
                  <a:srgbClr val="606060"/>
                </a:solidFill>
                <a:latin typeface="微软雅黑" panose="020B0503020204020204" pitchFamily="34" charset="-122"/>
                <a:ea typeface="微软雅黑" panose="020B0503020204020204" pitchFamily="34" charset="-122"/>
              </a:rPr>
              <a:t>1850</a:t>
            </a:r>
            <a:r>
              <a:rPr lang="zh-CN" altLang="en-US" sz="1000" b="1" dirty="0">
                <a:solidFill>
                  <a:srgbClr val="606060"/>
                </a:solidFill>
                <a:latin typeface="微软雅黑" panose="020B0503020204020204" pitchFamily="34" charset="-122"/>
                <a:ea typeface="微软雅黑" panose="020B0503020204020204" pitchFamily="34" charset="-122"/>
              </a:rPr>
              <a:t>年</a:t>
            </a:r>
            <a:r>
              <a:rPr lang="en-US" altLang="zh-CN" sz="1000" b="1" err="1">
                <a:solidFill>
                  <a:srgbClr val="606060"/>
                </a:solidFill>
                <a:latin typeface="微软雅黑" panose="020B0503020204020204" pitchFamily="34" charset="-122"/>
                <a:ea typeface="微软雅黑" panose="020B0503020204020204" pitchFamily="34" charset="-122"/>
              </a:rPr>
              <a:t>F·A·Stüler</a:t>
            </a:r>
            <a:r>
              <a:rPr lang="zh-CN" altLang="en-US" sz="1000" b="1" dirty="0">
                <a:solidFill>
                  <a:srgbClr val="606060"/>
                </a:solidFill>
                <a:latin typeface="微软雅黑" panose="020B0503020204020204" pitchFamily="34" charset="-122"/>
                <a:ea typeface="微软雅黑" panose="020B0503020204020204" pitchFamily="34" charset="-122"/>
              </a:rPr>
              <a:t>的作品。美术馆非常值得一看，风景独特。每天下午</a:t>
            </a:r>
            <a:r>
              <a:rPr lang="en-US" altLang="zh-CN" sz="1000" b="1">
                <a:solidFill>
                  <a:srgbClr val="606060"/>
                </a:solidFill>
                <a:latin typeface="微软雅黑" panose="020B0503020204020204" pitchFamily="34" charset="-122"/>
                <a:ea typeface="微软雅黑" panose="020B0503020204020204" pitchFamily="34" charset="-122"/>
              </a:rPr>
              <a:t>3</a:t>
            </a:r>
            <a:r>
              <a:rPr lang="zh-CN" altLang="en-US" sz="1000" b="1" dirty="0">
                <a:solidFill>
                  <a:srgbClr val="606060"/>
                </a:solidFill>
                <a:latin typeface="微软雅黑" panose="020B0503020204020204" pitchFamily="34" charset="-122"/>
                <a:ea typeface="微软雅黑" panose="020B0503020204020204" pitchFamily="34" charset="-122"/>
              </a:rPr>
              <a:t>点可以欣赏免费的管风琴演奏。</a:t>
            </a:r>
            <a:endParaRPr lang="zh-CN" altLang="en-US" sz="1000" b="1" dirty="0">
              <a:solidFill>
                <a:srgbClr val="606060"/>
              </a:solidFill>
              <a:latin typeface="微软雅黑" panose="020B0503020204020204" pitchFamily="34" charset="-122"/>
              <a:ea typeface="微软雅黑" panose="020B0503020204020204" pitchFamily="34" charset="-122"/>
            </a:endParaRPr>
          </a:p>
        </p:txBody>
      </p:sp>
      <p:pic>
        <p:nvPicPr>
          <p:cNvPr id="41998" name="图片 41997" descr="d157172471d46743d5074212"/>
          <p:cNvPicPr>
            <a:picLocks noChangeAspect="1"/>
          </p:cNvPicPr>
          <p:nvPr/>
        </p:nvPicPr>
        <p:blipFill>
          <a:blip r:embed="rId2"/>
          <a:stretch>
            <a:fillRect/>
          </a:stretch>
        </p:blipFill>
        <p:spPr>
          <a:xfrm>
            <a:off x="3657600" y="971550"/>
            <a:ext cx="4419600" cy="3881438"/>
          </a:xfrm>
          <a:prstGeom prst="rect">
            <a:avLst/>
          </a:prstGeom>
          <a:noFill/>
          <a:ln w="9525">
            <a:noFill/>
          </a:ln>
        </p:spPr>
      </p:pic>
      <p:pic>
        <p:nvPicPr>
          <p:cNvPr id="41999" name="图片 41998" descr="d1e312f45c603b877709d713"/>
          <p:cNvPicPr>
            <a:picLocks noChangeAspect="1"/>
          </p:cNvPicPr>
          <p:nvPr/>
        </p:nvPicPr>
        <p:blipFill>
          <a:blip r:embed="rId3"/>
          <a:stretch>
            <a:fillRect/>
          </a:stretch>
        </p:blipFill>
        <p:spPr>
          <a:xfrm>
            <a:off x="3657600" y="971550"/>
            <a:ext cx="5181600" cy="3886200"/>
          </a:xfrm>
          <a:prstGeom prst="rect">
            <a:avLst/>
          </a:prstGeom>
          <a:noFill/>
          <a:ln w="9525">
            <a:noFill/>
          </a:ln>
        </p:spPr>
      </p:pic>
      <p:pic>
        <p:nvPicPr>
          <p:cNvPr id="42001" name="图片 42000" descr="29790130ffe948f1a8018e13"/>
          <p:cNvPicPr>
            <a:picLocks noChangeAspect="1"/>
          </p:cNvPicPr>
          <p:nvPr/>
        </p:nvPicPr>
        <p:blipFill>
          <a:blip r:embed="rId4"/>
          <a:stretch>
            <a:fillRect/>
          </a:stretch>
        </p:blipFill>
        <p:spPr>
          <a:xfrm>
            <a:off x="3657600" y="1352550"/>
            <a:ext cx="4419600" cy="2944813"/>
          </a:xfrm>
          <a:prstGeom prst="rect">
            <a:avLst/>
          </a:prstGeom>
          <a:noFill/>
          <a:ln w="9525">
            <a:noFill/>
          </a:ln>
        </p:spPr>
      </p:pic>
      <p:pic>
        <p:nvPicPr>
          <p:cNvPr id="42002" name="图片 42001" descr="034965f4151592b1f3d3850a"/>
          <p:cNvPicPr>
            <a:picLocks noChangeAspect="1"/>
          </p:cNvPicPr>
          <p:nvPr/>
        </p:nvPicPr>
        <p:blipFill>
          <a:blip r:embed="rId5"/>
          <a:stretch>
            <a:fillRect/>
          </a:stretch>
        </p:blipFill>
        <p:spPr>
          <a:xfrm>
            <a:off x="3657600" y="971550"/>
            <a:ext cx="5202238" cy="3902075"/>
          </a:xfrm>
          <a:prstGeom prst="rect">
            <a:avLst/>
          </a:prstGeom>
          <a:noFill/>
          <a:ln w="9525">
            <a:noFill/>
          </a:ln>
        </p:spPr>
      </p:pic>
      <p:pic>
        <p:nvPicPr>
          <p:cNvPr id="42003" name="图片 42002" descr="6c63514a1569b64b08f7ef13"/>
          <p:cNvPicPr>
            <a:picLocks noChangeAspect="1"/>
          </p:cNvPicPr>
          <p:nvPr/>
        </p:nvPicPr>
        <p:blipFill>
          <a:blip r:embed="rId6"/>
          <a:stretch>
            <a:fillRect/>
          </a:stretch>
        </p:blipFill>
        <p:spPr>
          <a:xfrm>
            <a:off x="3657600" y="971550"/>
            <a:ext cx="5181600" cy="3886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998"/>
                                        </p:tgtEl>
                                        <p:attrNameLst>
                                          <p:attrName>style.visibility</p:attrName>
                                        </p:attrNameLst>
                                      </p:cBhvr>
                                      <p:to>
                                        <p:strVal val="hidden"/>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41999"/>
                                        </p:tgtEl>
                                        <p:attrNameLst>
                                          <p:attrName>style.visibility</p:attrName>
                                        </p:attrNameLst>
                                      </p:cBhvr>
                                      <p:to>
                                        <p:strVal val="visible"/>
                                      </p:to>
                                    </p:set>
                                    <p:animEffect transition="in" filter="randombar(horizontal)">
                                      <p:cBhvr>
                                        <p:cTn id="10" dur="500"/>
                                        <p:tgtEl>
                                          <p:spTgt spid="4199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1999"/>
                                        </p:tgtEl>
                                        <p:attrNameLst>
                                          <p:attrName>style.visibility</p:attrName>
                                        </p:attrNameLst>
                                      </p:cBhvr>
                                      <p:to>
                                        <p:strVal val="hidden"/>
                                      </p:to>
                                    </p:set>
                                  </p:childTnLst>
                                </p:cTn>
                              </p:par>
                            </p:childTnLst>
                          </p:cTn>
                        </p:par>
                        <p:par>
                          <p:cTn id="15" fill="hold">
                            <p:stCondLst>
                              <p:cond delay="0"/>
                            </p:stCondLst>
                            <p:childTnLst>
                              <p:par>
                                <p:cTn id="16" presetID="14" presetClass="entr" presetSubtype="10" fill="hold" nodeType="afterEffect">
                                  <p:stCondLst>
                                    <p:cond delay="0"/>
                                  </p:stCondLst>
                                  <p:childTnLst>
                                    <p:set>
                                      <p:cBhvr>
                                        <p:cTn id="17" dur="1" fill="hold">
                                          <p:stCondLst>
                                            <p:cond delay="0"/>
                                          </p:stCondLst>
                                        </p:cTn>
                                        <p:tgtEl>
                                          <p:spTgt spid="42001"/>
                                        </p:tgtEl>
                                        <p:attrNameLst>
                                          <p:attrName>style.visibility</p:attrName>
                                        </p:attrNameLst>
                                      </p:cBhvr>
                                      <p:to>
                                        <p:strVal val="visible"/>
                                      </p:to>
                                    </p:set>
                                    <p:animEffect transition="in" filter="randombar(horizontal)">
                                      <p:cBhvr>
                                        <p:cTn id="18" dur="500"/>
                                        <p:tgtEl>
                                          <p:spTgt spid="4200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2001"/>
                                        </p:tgtEl>
                                        <p:attrNameLst>
                                          <p:attrName>style.visibility</p:attrName>
                                        </p:attrNameLst>
                                      </p:cBhvr>
                                      <p:to>
                                        <p:strVal val="hidden"/>
                                      </p:to>
                                    </p:set>
                                  </p:childTnLst>
                                </p:cTn>
                              </p:par>
                            </p:childTnLst>
                          </p:cTn>
                        </p:par>
                        <p:par>
                          <p:cTn id="23" fill="hold">
                            <p:stCondLst>
                              <p:cond delay="0"/>
                            </p:stCondLst>
                            <p:childTnLst>
                              <p:par>
                                <p:cTn id="24" presetID="14" presetClass="entr" presetSubtype="10" fill="hold" nodeType="afterEffect">
                                  <p:stCondLst>
                                    <p:cond delay="0"/>
                                  </p:stCondLst>
                                  <p:childTnLst>
                                    <p:set>
                                      <p:cBhvr>
                                        <p:cTn id="25" dur="1" fill="hold">
                                          <p:stCondLst>
                                            <p:cond delay="0"/>
                                          </p:stCondLst>
                                        </p:cTn>
                                        <p:tgtEl>
                                          <p:spTgt spid="42002"/>
                                        </p:tgtEl>
                                        <p:attrNameLst>
                                          <p:attrName>style.visibility</p:attrName>
                                        </p:attrNameLst>
                                      </p:cBhvr>
                                      <p:to>
                                        <p:strVal val="visible"/>
                                      </p:to>
                                    </p:set>
                                    <p:animEffect transition="in" filter="randombar(horizontal)">
                                      <p:cBhvr>
                                        <p:cTn id="26" dur="500"/>
                                        <p:tgtEl>
                                          <p:spTgt spid="4200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002"/>
                                        </p:tgtEl>
                                        <p:attrNameLst>
                                          <p:attrName>style.visibility</p:attrName>
                                        </p:attrNameLst>
                                      </p:cBhvr>
                                      <p:to>
                                        <p:strVal val="hidden"/>
                                      </p:to>
                                    </p:set>
                                  </p:childTnLst>
                                </p:cTn>
                              </p:par>
                            </p:childTnLst>
                          </p:cTn>
                        </p:par>
                        <p:par>
                          <p:cTn id="31" fill="hold">
                            <p:stCondLst>
                              <p:cond delay="0"/>
                            </p:stCondLst>
                            <p:childTnLst>
                              <p:par>
                                <p:cTn id="32" presetID="14" presetClass="entr" presetSubtype="10" fill="hold" nodeType="afterEffect">
                                  <p:stCondLst>
                                    <p:cond delay="0"/>
                                  </p:stCondLst>
                                  <p:childTnLst>
                                    <p:set>
                                      <p:cBhvr>
                                        <p:cTn id="33" dur="1" fill="hold">
                                          <p:stCondLst>
                                            <p:cond delay="0"/>
                                          </p:stCondLst>
                                        </p:cTn>
                                        <p:tgtEl>
                                          <p:spTgt spid="42003"/>
                                        </p:tgtEl>
                                        <p:attrNameLst>
                                          <p:attrName>style.visibility</p:attrName>
                                        </p:attrNameLst>
                                      </p:cBhvr>
                                      <p:to>
                                        <p:strVal val="visible"/>
                                      </p:to>
                                    </p:set>
                                    <p:animEffect transition="in" filter="randombar(horizontal)">
                                      <p:cBhvr>
                                        <p:cTn id="34" dur="500"/>
                                        <p:tgtEl>
                                          <p:spTgt spid="42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矩形 44033"/>
          <p:cNvSpPr/>
          <p:nvPr/>
        </p:nvSpPr>
        <p:spPr>
          <a:xfrm>
            <a:off x="0" y="0"/>
            <a:ext cx="4953000" cy="361950"/>
          </a:xfrm>
          <a:prstGeom prst="rect">
            <a:avLst/>
          </a:prstGeom>
          <a:noFill/>
          <a:ln w="9525">
            <a:noFill/>
          </a:ln>
        </p:spPr>
        <p:txBody>
          <a:bodyPr/>
          <a:p>
            <a:endParaRPr lang="zh-CN" altLang="en-US"/>
          </a:p>
        </p:txBody>
      </p:sp>
      <p:sp>
        <p:nvSpPr>
          <p:cNvPr id="44036" name="文本框 44035"/>
          <p:cNvSpPr txBox="1"/>
          <p:nvPr/>
        </p:nvSpPr>
        <p:spPr>
          <a:xfrm>
            <a:off x="0" y="0"/>
            <a:ext cx="1295400" cy="336550"/>
          </a:xfrm>
          <a:prstGeom prst="rect">
            <a:avLst/>
          </a:prstGeom>
          <a:solidFill>
            <a:srgbClr val="2D7FCE"/>
          </a:solidFill>
          <a:ln w="9525">
            <a:noFill/>
          </a:ln>
        </p:spPr>
        <p:txBody>
          <a:bodyPr>
            <a:spAutoFit/>
          </a:bodyPr>
          <a:p>
            <a:pPr>
              <a:spcBef>
                <a:spcPct val="50000"/>
              </a:spcBef>
            </a:pPr>
            <a:r>
              <a:rPr lang="zh-CN" altLang="en-US" sz="1600" dirty="0">
                <a:solidFill>
                  <a:schemeClr val="bg1"/>
                </a:solidFill>
                <a:latin typeface="Arial" panose="020B0604020202020204" pitchFamily="34" charset="0"/>
                <a:ea typeface="方正启体简体" pitchFamily="65" charset="-122"/>
              </a:rPr>
              <a:t>目的地指南</a:t>
            </a:r>
            <a:endParaRPr lang="zh-CN" altLang="en-US" sz="1600" dirty="0">
              <a:solidFill>
                <a:schemeClr val="bg1"/>
              </a:solidFill>
              <a:latin typeface="Arial" panose="020B0604020202020204" pitchFamily="34" charset="0"/>
              <a:ea typeface="方正启体简体" pitchFamily="65" charset="-122"/>
            </a:endParaRPr>
          </a:p>
        </p:txBody>
      </p:sp>
      <p:sp>
        <p:nvSpPr>
          <p:cNvPr id="44038" name="文本框 44037"/>
          <p:cNvSpPr txBox="1"/>
          <p:nvPr/>
        </p:nvSpPr>
        <p:spPr>
          <a:xfrm>
            <a:off x="1371600" y="0"/>
            <a:ext cx="7772400" cy="336550"/>
          </a:xfrm>
          <a:prstGeom prst="rect">
            <a:avLst/>
          </a:prstGeom>
          <a:solidFill>
            <a:srgbClr val="2D7FCE"/>
          </a:solidFill>
          <a:ln w="9525">
            <a:noFill/>
          </a:ln>
        </p:spPr>
        <p:txBody>
          <a:bodyPr>
            <a:spAutoFit/>
          </a:bodyPr>
          <a:p>
            <a:pPr>
              <a:spcBef>
                <a:spcPct val="50000"/>
              </a:spcBef>
            </a:pPr>
            <a:endParaRPr lang="zh-CN" altLang="en-US" sz="1600" dirty="0">
              <a:solidFill>
                <a:schemeClr val="bg1"/>
              </a:solidFill>
              <a:latin typeface="Arial" panose="020B0604020202020204" pitchFamily="34" charset="0"/>
              <a:ea typeface="方正启体简体" pitchFamily="65" charset="-122"/>
            </a:endParaRPr>
          </a:p>
        </p:txBody>
      </p:sp>
      <p:sp>
        <p:nvSpPr>
          <p:cNvPr id="44050" name="文本框 44049"/>
          <p:cNvSpPr txBox="1"/>
          <p:nvPr/>
        </p:nvSpPr>
        <p:spPr>
          <a:xfrm>
            <a:off x="0" y="590550"/>
            <a:ext cx="1447800" cy="284163"/>
          </a:xfrm>
          <a:prstGeom prst="rect">
            <a:avLst/>
          </a:prstGeom>
          <a:solidFill>
            <a:schemeClr val="bg1"/>
          </a:solidFill>
          <a:ln w="9525" cap="flat" cmpd="sng">
            <a:solidFill>
              <a:srgbClr val="C0C0C0"/>
            </a:solidFill>
            <a:prstDash val="solid"/>
            <a:miter/>
            <a:headEnd type="none" w="med" len="med"/>
            <a:tailEnd type="none" w="med" len="med"/>
          </a:ln>
        </p:spPr>
        <p:txBody>
          <a:bodyPr>
            <a:spAutoFit/>
          </a:bodyPr>
          <a:p>
            <a:pPr>
              <a:spcBef>
                <a:spcPct val="50000"/>
              </a:spcBef>
            </a:pP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其他活动</a:t>
            </a: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a:t>
            </a:r>
            <a:endParaRPr lang="zh-CN" altLang="en-US" dirty="0">
              <a:solidFill>
                <a:srgbClr val="0066FF"/>
              </a:solidFill>
              <a:latin typeface="Arial" panose="020B0604020202020204" pitchFamily="34" charset="0"/>
              <a:ea typeface="微软雅黑" panose="020B0503020204020204" pitchFamily="34" charset="-122"/>
            </a:endParaRPr>
          </a:p>
        </p:txBody>
      </p:sp>
      <p:sp>
        <p:nvSpPr>
          <p:cNvPr id="44051" name="文本框 44050"/>
          <p:cNvSpPr txBox="1"/>
          <p:nvPr/>
        </p:nvSpPr>
        <p:spPr>
          <a:xfrm>
            <a:off x="1447800" y="895350"/>
            <a:ext cx="1066800" cy="284163"/>
          </a:xfrm>
          <a:prstGeom prst="rect">
            <a:avLst/>
          </a:prstGeom>
          <a:solidFill>
            <a:srgbClr val="0066FF"/>
          </a:solidFill>
          <a:ln w="9525" cap="flat" cmpd="sng">
            <a:solidFill>
              <a:srgbClr val="0066FF"/>
            </a:solidFill>
            <a:prstDash val="solid"/>
            <a:miter/>
            <a:headEnd type="none" w="med" len="med"/>
            <a:tailEnd type="none" w="med" len="med"/>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柏林马拉松</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44052" name="矩形 44051"/>
          <p:cNvSpPr/>
          <p:nvPr/>
        </p:nvSpPr>
        <p:spPr>
          <a:xfrm>
            <a:off x="1447800" y="895350"/>
            <a:ext cx="6553200" cy="685800"/>
          </a:xfrm>
          <a:prstGeom prst="rect">
            <a:avLst/>
          </a:prstGeom>
          <a:noFill/>
          <a:ln w="9525" cap="flat" cmpd="sng">
            <a:solidFill>
              <a:srgbClr val="0066FF"/>
            </a:solidFill>
            <a:prstDash val="solid"/>
            <a:miter/>
            <a:headEnd type="none" w="med" len="med"/>
            <a:tailEnd type="none" w="med" len="med"/>
          </a:ln>
        </p:spPr>
        <p:txBody>
          <a:bodyPr/>
          <a:p>
            <a:endParaRPr lang="zh-CN" altLang="en-US"/>
          </a:p>
        </p:txBody>
      </p:sp>
      <p:sp>
        <p:nvSpPr>
          <p:cNvPr id="44053" name="文本框 44052"/>
          <p:cNvSpPr txBox="1"/>
          <p:nvPr/>
        </p:nvSpPr>
        <p:spPr>
          <a:xfrm>
            <a:off x="2514600" y="971550"/>
            <a:ext cx="5562600" cy="777875"/>
          </a:xfrm>
          <a:prstGeom prst="rect">
            <a:avLst/>
          </a:prstGeom>
          <a:noFill/>
          <a:ln w="9525">
            <a:noFill/>
          </a:ln>
        </p:spPr>
        <p:txBody>
          <a:bodyPr>
            <a:spAutoFit/>
          </a:bodyPr>
          <a:p>
            <a:pPr>
              <a:spcBef>
                <a:spcPct val="50000"/>
              </a:spcBef>
            </a:pPr>
            <a:r>
              <a:rPr lang="zh-CN" altLang="en-US" sz="1000" b="1" dirty="0">
                <a:latin typeface="微软雅黑" panose="020B0503020204020204" pitchFamily="34" charset="-122"/>
                <a:ea typeface="微软雅黑" panose="020B0503020204020204" pitchFamily="34" charset="-122"/>
              </a:rPr>
              <a:t>柏林马拉松已有将近</a:t>
            </a:r>
            <a:r>
              <a:rPr lang="en-US" altLang="zh-CN" sz="1000" b="1">
                <a:latin typeface="微软雅黑" panose="020B0503020204020204" pitchFamily="34" charset="-122"/>
                <a:ea typeface="微软雅黑" panose="020B0503020204020204" pitchFamily="34" charset="-122"/>
              </a:rPr>
              <a:t>40</a:t>
            </a:r>
            <a:r>
              <a:rPr lang="zh-CN" altLang="en-US" sz="1000" b="1" dirty="0">
                <a:latin typeface="微软雅黑" panose="020B0503020204020204" pitchFamily="34" charset="-122"/>
                <a:ea typeface="微软雅黑" panose="020B0503020204020204" pitchFamily="34" charset="-122"/>
              </a:rPr>
              <a:t>年的历史，是世界马拉松赛事的重要组成部分。在比赛沿途，除了热情高涨的观众为参赛者加油助威，还会有许多街头文艺表演。从观看比赛的活动中，您会体会到柏林人的热情与活跃</a:t>
            </a:r>
            <a:endParaRPr lang="zh-CN" altLang="en-US" sz="1000" b="1" dirty="0">
              <a:latin typeface="微软雅黑" panose="020B0503020204020204" pitchFamily="34" charset="-122"/>
              <a:ea typeface="微软雅黑" panose="020B0503020204020204" pitchFamily="34" charset="-122"/>
            </a:endParaRPr>
          </a:p>
          <a:p>
            <a:pPr>
              <a:spcBef>
                <a:spcPct val="50000"/>
              </a:spcBef>
            </a:pPr>
            <a:endParaRPr lang="zh-CN" altLang="en-US" sz="1000" b="1" dirty="0">
              <a:latin typeface="微软雅黑" panose="020B0503020204020204" pitchFamily="34" charset="-122"/>
              <a:ea typeface="微软雅黑" panose="020B0503020204020204" pitchFamily="34" charset="-122"/>
            </a:endParaRPr>
          </a:p>
        </p:txBody>
      </p:sp>
      <p:sp>
        <p:nvSpPr>
          <p:cNvPr id="44054" name="文本框 44053"/>
          <p:cNvSpPr txBox="1"/>
          <p:nvPr/>
        </p:nvSpPr>
        <p:spPr>
          <a:xfrm>
            <a:off x="381000" y="1657350"/>
            <a:ext cx="1066800" cy="284163"/>
          </a:xfrm>
          <a:prstGeom prst="rect">
            <a:avLst/>
          </a:prstGeom>
          <a:solidFill>
            <a:srgbClr val="0066FF"/>
          </a:solidFill>
          <a:ln w="9525" cap="flat" cmpd="sng">
            <a:solidFill>
              <a:srgbClr val="0066FF"/>
            </a:solidFill>
            <a:prstDash val="solid"/>
            <a:miter/>
            <a:headEnd type="none" w="med" len="med"/>
            <a:tailEnd type="none" w="med" len="med"/>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柏林电影节</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44055" name="矩形 44054"/>
          <p:cNvSpPr/>
          <p:nvPr/>
        </p:nvSpPr>
        <p:spPr>
          <a:xfrm>
            <a:off x="381000" y="1657350"/>
            <a:ext cx="6553200" cy="685800"/>
          </a:xfrm>
          <a:prstGeom prst="rect">
            <a:avLst/>
          </a:prstGeom>
          <a:noFill/>
          <a:ln w="9525" cap="flat" cmpd="sng">
            <a:solidFill>
              <a:srgbClr val="0066FF"/>
            </a:solidFill>
            <a:prstDash val="solid"/>
            <a:miter/>
            <a:headEnd type="none" w="med" len="med"/>
            <a:tailEnd type="none" w="med" len="med"/>
          </a:ln>
        </p:spPr>
        <p:txBody>
          <a:bodyPr/>
          <a:p>
            <a:endParaRPr lang="zh-CN" altLang="en-US"/>
          </a:p>
        </p:txBody>
      </p:sp>
      <p:sp>
        <p:nvSpPr>
          <p:cNvPr id="44056" name="文本框 44055"/>
          <p:cNvSpPr txBox="1"/>
          <p:nvPr/>
        </p:nvSpPr>
        <p:spPr>
          <a:xfrm>
            <a:off x="1447800" y="1657350"/>
            <a:ext cx="5562600" cy="625475"/>
          </a:xfrm>
          <a:prstGeom prst="rect">
            <a:avLst/>
          </a:prstGeom>
          <a:noFill/>
          <a:ln w="9525">
            <a:noFill/>
          </a:ln>
        </p:spPr>
        <p:txBody>
          <a:bodyPr>
            <a:spAutoFit/>
          </a:bodyPr>
          <a:p>
            <a:pPr>
              <a:spcBef>
                <a:spcPct val="50000"/>
              </a:spcBef>
            </a:pPr>
            <a:r>
              <a:rPr lang="zh-CN" altLang="en-US" sz="1000" b="1" dirty="0">
                <a:latin typeface="Arial" panose="020B0604020202020204" pitchFamily="34" charset="0"/>
                <a:ea typeface="微软雅黑" panose="020B0503020204020204" pitchFamily="34" charset="-122"/>
              </a:rPr>
              <a:t>已走过</a:t>
            </a:r>
            <a:r>
              <a:rPr lang="en-US" altLang="zh-CN" sz="1000" b="1">
                <a:latin typeface="Arial" panose="020B0604020202020204" pitchFamily="34" charset="0"/>
                <a:ea typeface="微软雅黑" panose="020B0503020204020204" pitchFamily="34" charset="-122"/>
              </a:rPr>
              <a:t>60</a:t>
            </a:r>
            <a:r>
              <a:rPr lang="zh-CN" altLang="en-US" sz="1000" b="1" dirty="0">
                <a:latin typeface="Arial" panose="020B0604020202020204" pitchFamily="34" charset="0"/>
                <a:ea typeface="微软雅黑" panose="020B0503020204020204" pitchFamily="34" charset="-122"/>
              </a:rPr>
              <a:t>载的柏林电影节是中国电影业的宝地。中国已有众多电影在这里捧奖而归。每年二月的柏林电影节期间，柏林就成为电影工作者和爱好者的圣地。</a:t>
            </a:r>
            <a:endParaRPr lang="zh-CN" altLang="en-US" sz="1000" b="1" dirty="0">
              <a:latin typeface="Arial" panose="020B0604020202020204" pitchFamily="34" charset="0"/>
              <a:ea typeface="微软雅黑" panose="020B0503020204020204" pitchFamily="34" charset="-122"/>
            </a:endParaRPr>
          </a:p>
          <a:p>
            <a:pPr>
              <a:spcBef>
                <a:spcPct val="50000"/>
              </a:spcBef>
            </a:pPr>
            <a:endParaRPr lang="zh-CN" altLang="en-US" sz="1000" b="1" dirty="0">
              <a:latin typeface="Arial" panose="020B0604020202020204" pitchFamily="34" charset="0"/>
              <a:ea typeface="微软雅黑" panose="020B0503020204020204" pitchFamily="34" charset="-122"/>
            </a:endParaRPr>
          </a:p>
        </p:txBody>
      </p:sp>
      <p:sp>
        <p:nvSpPr>
          <p:cNvPr id="44057" name="文本框 44056"/>
          <p:cNvSpPr txBox="1"/>
          <p:nvPr/>
        </p:nvSpPr>
        <p:spPr>
          <a:xfrm>
            <a:off x="1447800" y="2419350"/>
            <a:ext cx="1066800" cy="284163"/>
          </a:xfrm>
          <a:prstGeom prst="rect">
            <a:avLst/>
          </a:prstGeom>
          <a:solidFill>
            <a:srgbClr val="0066FF"/>
          </a:solidFill>
          <a:ln w="9525" cap="flat" cmpd="sng">
            <a:solidFill>
              <a:srgbClr val="0066FF"/>
            </a:solidFill>
            <a:prstDash val="solid"/>
            <a:miter/>
            <a:headEnd type="none" w="med" len="med"/>
            <a:tailEnd type="none" w="med" len="med"/>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文化狂欢节</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44058" name="矩形 44057"/>
          <p:cNvSpPr/>
          <p:nvPr/>
        </p:nvSpPr>
        <p:spPr>
          <a:xfrm>
            <a:off x="1447800" y="2419350"/>
            <a:ext cx="6553200" cy="685800"/>
          </a:xfrm>
          <a:prstGeom prst="rect">
            <a:avLst/>
          </a:prstGeom>
          <a:noFill/>
          <a:ln w="9525" cap="flat" cmpd="sng">
            <a:solidFill>
              <a:srgbClr val="0066FF"/>
            </a:solidFill>
            <a:prstDash val="solid"/>
            <a:miter/>
            <a:headEnd type="none" w="med" len="med"/>
            <a:tailEnd type="none" w="med" len="med"/>
          </a:ln>
        </p:spPr>
        <p:txBody>
          <a:bodyPr/>
          <a:p>
            <a:endParaRPr lang="zh-CN" altLang="en-US"/>
          </a:p>
        </p:txBody>
      </p:sp>
      <p:sp>
        <p:nvSpPr>
          <p:cNvPr id="44059" name="文本框 44058"/>
          <p:cNvSpPr txBox="1"/>
          <p:nvPr/>
        </p:nvSpPr>
        <p:spPr>
          <a:xfrm>
            <a:off x="2590800" y="2419350"/>
            <a:ext cx="5410200" cy="701675"/>
          </a:xfrm>
          <a:prstGeom prst="rect">
            <a:avLst/>
          </a:prstGeom>
          <a:noFill/>
          <a:ln w="9525">
            <a:noFill/>
          </a:ln>
        </p:spPr>
        <p:txBody>
          <a:bodyPr>
            <a:spAutoFit/>
          </a:bodyPr>
          <a:p>
            <a:r>
              <a:rPr lang="zh-CN" altLang="en-US" sz="1000" b="1" dirty="0">
                <a:latin typeface="微软雅黑" panose="020B0503020204020204" pitchFamily="34" charset="-122"/>
                <a:ea typeface="微软雅黑" panose="020B0503020204020204" pitchFamily="34" charset="-122"/>
              </a:rPr>
              <a:t>柏林是一个宽容的国际大家庭，有来自</a:t>
            </a:r>
            <a:r>
              <a:rPr lang="en-US" altLang="zh-CN" sz="1000" b="1">
                <a:latin typeface="微软雅黑" panose="020B0503020204020204" pitchFamily="34" charset="-122"/>
                <a:ea typeface="微软雅黑" panose="020B0503020204020204" pitchFamily="34" charset="-122"/>
              </a:rPr>
              <a:t>180</a:t>
            </a:r>
            <a:r>
              <a:rPr lang="zh-CN" altLang="en-US" sz="1000" b="1" dirty="0">
                <a:latin typeface="微软雅黑" panose="020B0503020204020204" pitchFamily="34" charset="-122"/>
                <a:ea typeface="微软雅黑" panose="020B0503020204020204" pitchFamily="34" charset="-122"/>
              </a:rPr>
              <a:t>多个国家的人们共同生活在这个城市中。在每年五六月份基督升天节期间举行的文化狂欢节便是柏林国际大家庭的最好展示。这期间，在柏林生活的各国朋友会穿上他们家乡的民族服装，走上街头载歌载舞，并在克罗依茨贝格区的大舞台上演出。</a:t>
            </a:r>
            <a:endParaRPr lang="zh-CN" altLang="en-US" sz="1000" b="1" dirty="0">
              <a:latin typeface="微软雅黑" panose="020B0503020204020204" pitchFamily="34" charset="-122"/>
              <a:ea typeface="微软雅黑" panose="020B0503020204020204" pitchFamily="34" charset="-122"/>
            </a:endParaRPr>
          </a:p>
        </p:txBody>
      </p:sp>
      <p:sp>
        <p:nvSpPr>
          <p:cNvPr id="44060" name="文本框 44059"/>
          <p:cNvSpPr txBox="1"/>
          <p:nvPr/>
        </p:nvSpPr>
        <p:spPr>
          <a:xfrm>
            <a:off x="0" y="3257550"/>
            <a:ext cx="1447800" cy="284163"/>
          </a:xfrm>
          <a:prstGeom prst="rect">
            <a:avLst/>
          </a:prstGeom>
          <a:solidFill>
            <a:schemeClr val="bg1"/>
          </a:solidFill>
          <a:ln w="9525" cap="flat" cmpd="sng">
            <a:solidFill>
              <a:srgbClr val="C0C0C0"/>
            </a:solidFill>
            <a:prstDash val="solid"/>
            <a:miter/>
            <a:headEnd type="none" w="med" len="med"/>
            <a:tailEnd type="none" w="med" len="med"/>
          </a:ln>
        </p:spPr>
        <p:txBody>
          <a:bodyPr>
            <a:spAutoFit/>
          </a:bodyPr>
          <a:p>
            <a:pPr>
              <a:spcBef>
                <a:spcPct val="50000"/>
              </a:spcBef>
            </a:pP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注意事项</a:t>
            </a: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a:t>
            </a:r>
            <a:endParaRPr lang="zh-CN" altLang="en-US" dirty="0">
              <a:solidFill>
                <a:srgbClr val="0066FF"/>
              </a:solidFill>
              <a:latin typeface="Arial" panose="020B0604020202020204" pitchFamily="34" charset="0"/>
              <a:ea typeface="微软雅黑" panose="020B0503020204020204" pitchFamily="34" charset="-122"/>
            </a:endParaRPr>
          </a:p>
        </p:txBody>
      </p:sp>
      <p:sp>
        <p:nvSpPr>
          <p:cNvPr id="44061" name="文本框 44060"/>
          <p:cNvSpPr txBox="1"/>
          <p:nvPr/>
        </p:nvSpPr>
        <p:spPr>
          <a:xfrm>
            <a:off x="609600" y="3638550"/>
            <a:ext cx="7772400" cy="1016000"/>
          </a:xfrm>
          <a:prstGeom prst="rect">
            <a:avLst/>
          </a:prstGeom>
          <a:noFill/>
          <a:ln w="9525" cap="flat" cmpd="sng">
            <a:solidFill>
              <a:schemeClr val="bg2"/>
            </a:solidFill>
            <a:prstDash val="solid"/>
            <a:miter/>
            <a:headEnd type="none" w="med" len="med"/>
            <a:tailEnd type="none" w="med" len="med"/>
          </a:ln>
        </p:spPr>
        <p:txBody>
          <a:bodyPr>
            <a:spAutoFit/>
          </a:bodyPr>
          <a:p>
            <a:pPr>
              <a:spcBef>
                <a:spcPct val="50000"/>
              </a:spcBef>
            </a:pPr>
            <a:r>
              <a:rPr lang="zh-CN" altLang="en-US" sz="1000" b="1" dirty="0">
                <a:latin typeface="Arial" panose="020B0604020202020204" pitchFamily="34" charset="0"/>
                <a:ea typeface="微软雅黑" panose="020B0503020204020204" pitchFamily="34" charset="-122"/>
              </a:rPr>
              <a:t>       众所周知，柏林是欧洲最安全、包容性最强的城市之一。在夜间行走通常不会遇到危险，像任何城市一样，这里有着为数众多的安全设施。</a:t>
            </a:r>
            <a:endParaRPr lang="zh-CN" altLang="en-US" sz="1000" b="1" dirty="0">
              <a:latin typeface="Arial" panose="020B0604020202020204" pitchFamily="34" charset="0"/>
              <a:ea typeface="微软雅黑" panose="020B0503020204020204" pitchFamily="34" charset="-122"/>
            </a:endParaRPr>
          </a:p>
          <a:p>
            <a:pPr>
              <a:spcBef>
                <a:spcPct val="50000"/>
              </a:spcBef>
            </a:pPr>
            <a:r>
              <a:rPr lang="zh-CN" altLang="en-US" sz="1000" b="1" dirty="0">
                <a:latin typeface="Arial" panose="020B0604020202020204" pitchFamily="34" charset="0"/>
                <a:ea typeface="微软雅黑" panose="020B0503020204020204" pitchFamily="34" charset="-122"/>
              </a:rPr>
              <a:t>       尽管有不少负面报道，柏林的种族攻击还是十分罕见的。但不论你的肤色是哪种，如果你看到任何“白皮肤”（穿着带鞋带长统靴的光头男人），请马上走开。</a:t>
            </a:r>
            <a:endParaRPr lang="zh-CN" altLang="en-US" sz="1000" b="1" dirty="0">
              <a:latin typeface="Arial" panose="020B0604020202020204" pitchFamily="34" charset="0"/>
              <a:ea typeface="微软雅黑" panose="020B0503020204020204" pitchFamily="34" charset="-122"/>
            </a:endParaRPr>
          </a:p>
          <a:p>
            <a:pPr>
              <a:spcBef>
                <a:spcPct val="50000"/>
              </a:spcBef>
            </a:pPr>
            <a:r>
              <a:rPr lang="zh-CN" altLang="en-US" sz="1000" b="1" dirty="0">
                <a:latin typeface="Arial" panose="020B0604020202020204" pitchFamily="34" charset="0"/>
                <a:ea typeface="微软雅黑" panose="020B0503020204020204" pitchFamily="34" charset="-122"/>
              </a:rPr>
              <a:t>       避免毒品的理由很明显，但还是要特别提醒：这里很多毒品是由类似黑手党的组织经销的，十分危险。</a:t>
            </a:r>
            <a:endParaRPr lang="zh-CN" altLang="en-US" sz="1000" b="1"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p:cTn id="7" dur="1000" fill="hold"/>
                                        <p:tgtEl>
                                          <p:spTgt spid="44038"/>
                                        </p:tgtEl>
                                        <p:attrNameLst>
                                          <p:attrName>ppt_x</p:attrName>
                                        </p:attrNameLst>
                                      </p:cBhvr>
                                      <p:tavLst>
                                        <p:tav tm="0">
                                          <p:val>
                                            <p:strVal val="#ppt_x-.2"/>
                                          </p:val>
                                        </p:tav>
                                        <p:tav tm="100000">
                                          <p:val>
                                            <p:strVal val="#ppt_x"/>
                                          </p:val>
                                        </p:tav>
                                      </p:tavLst>
                                    </p:anim>
                                    <p:anim calcmode="lin" valueType="num">
                                      <p:cBhvr>
                                        <p:cTn id="8" dur="1000" fill="hold"/>
                                        <p:tgtEl>
                                          <p:spTgt spid="440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03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44050"/>
                                        </p:tgtEl>
                                        <p:attrNameLst>
                                          <p:attrName>style.visibility</p:attrName>
                                        </p:attrNameLst>
                                      </p:cBhvr>
                                      <p:to>
                                        <p:strVal val="visible"/>
                                      </p:to>
                                    </p:set>
                                    <p:anim calcmode="lin" valueType="num">
                                      <p:cBhvr>
                                        <p:cTn id="14" dur="1000" fill="hold"/>
                                        <p:tgtEl>
                                          <p:spTgt spid="44050"/>
                                        </p:tgtEl>
                                        <p:attrNameLst>
                                          <p:attrName>ppt_x</p:attrName>
                                        </p:attrNameLst>
                                      </p:cBhvr>
                                      <p:tavLst>
                                        <p:tav tm="0">
                                          <p:val>
                                            <p:strVal val="#ppt_x-.2"/>
                                          </p:val>
                                        </p:tav>
                                        <p:tav tm="100000">
                                          <p:val>
                                            <p:strVal val="#ppt_x"/>
                                          </p:val>
                                        </p:tav>
                                      </p:tavLst>
                                    </p:anim>
                                    <p:anim calcmode="lin" valueType="num">
                                      <p:cBhvr>
                                        <p:cTn id="15" dur="1000" fill="hold"/>
                                        <p:tgtEl>
                                          <p:spTgt spid="4405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405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4051"/>
                                        </p:tgtEl>
                                        <p:attrNameLst>
                                          <p:attrName>style.visibility</p:attrName>
                                        </p:attrNameLst>
                                      </p:cBhvr>
                                      <p:to>
                                        <p:strVal val="visible"/>
                                      </p:to>
                                    </p:set>
                                    <p:anim calcmode="lin" valueType="num">
                                      <p:cBhvr>
                                        <p:cTn id="19" dur="1000" fill="hold"/>
                                        <p:tgtEl>
                                          <p:spTgt spid="44051"/>
                                        </p:tgtEl>
                                        <p:attrNameLst>
                                          <p:attrName>ppt_x</p:attrName>
                                        </p:attrNameLst>
                                      </p:cBhvr>
                                      <p:tavLst>
                                        <p:tav tm="0">
                                          <p:val>
                                            <p:strVal val="#ppt_x-.2"/>
                                          </p:val>
                                        </p:tav>
                                        <p:tav tm="100000">
                                          <p:val>
                                            <p:strVal val="#ppt_x"/>
                                          </p:val>
                                        </p:tav>
                                      </p:tavLst>
                                    </p:anim>
                                    <p:anim calcmode="lin" valueType="num">
                                      <p:cBhvr>
                                        <p:cTn id="20" dur="1000" fill="hold"/>
                                        <p:tgtEl>
                                          <p:spTgt spid="4405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4051"/>
                                        </p:tgtEl>
                                      </p:cBhvr>
                                    </p:animEffect>
                                  </p:childTnLst>
                                </p:cTn>
                              </p:par>
                              <p:par>
                                <p:cTn id="22" presetID="29" presetClass="entr" presetSubtype="0" fill="hold" nodeType="withEffect">
                                  <p:stCondLst>
                                    <p:cond delay="0"/>
                                  </p:stCondLst>
                                  <p:childTnLst>
                                    <p:set>
                                      <p:cBhvr>
                                        <p:cTn id="23" dur="1" fill="hold">
                                          <p:stCondLst>
                                            <p:cond delay="0"/>
                                          </p:stCondLst>
                                        </p:cTn>
                                        <p:tgtEl>
                                          <p:spTgt spid="44052"/>
                                        </p:tgtEl>
                                        <p:attrNameLst>
                                          <p:attrName>style.visibility</p:attrName>
                                        </p:attrNameLst>
                                      </p:cBhvr>
                                      <p:to>
                                        <p:strVal val="visible"/>
                                      </p:to>
                                    </p:set>
                                    <p:anim calcmode="lin" valueType="num">
                                      <p:cBhvr>
                                        <p:cTn id="24" dur="1000" fill="hold"/>
                                        <p:tgtEl>
                                          <p:spTgt spid="44052"/>
                                        </p:tgtEl>
                                        <p:attrNameLst>
                                          <p:attrName>ppt_x</p:attrName>
                                        </p:attrNameLst>
                                      </p:cBhvr>
                                      <p:tavLst>
                                        <p:tav tm="0">
                                          <p:val>
                                            <p:strVal val="#ppt_x-.2"/>
                                          </p:val>
                                        </p:tav>
                                        <p:tav tm="100000">
                                          <p:val>
                                            <p:strVal val="#ppt_x"/>
                                          </p:val>
                                        </p:tav>
                                      </p:tavLst>
                                    </p:anim>
                                    <p:anim calcmode="lin" valueType="num">
                                      <p:cBhvr>
                                        <p:cTn id="25" dur="1000" fill="hold"/>
                                        <p:tgtEl>
                                          <p:spTgt spid="4405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4052"/>
                                        </p:tgtEl>
                                      </p:cBhvr>
                                    </p:animEffect>
                                  </p:childTnLst>
                                </p:cTn>
                              </p:par>
                              <p:par>
                                <p:cTn id="27" presetID="10" presetClass="entr" presetSubtype="0" fill="hold" nodeType="withEffect">
                                  <p:stCondLst>
                                    <p:cond delay="0"/>
                                  </p:stCondLst>
                                  <p:childTnLst>
                                    <p:set>
                                      <p:cBhvr>
                                        <p:cTn id="28" dur="1" fill="hold">
                                          <p:stCondLst>
                                            <p:cond delay="0"/>
                                          </p:stCondLst>
                                        </p:cTn>
                                        <p:tgtEl>
                                          <p:spTgt spid="44053">
                                            <p:txEl>
                                              <p:charRg st="0" end="93"/>
                                            </p:txEl>
                                          </p:spTgt>
                                        </p:tgtEl>
                                        <p:attrNameLst>
                                          <p:attrName>style.visibility</p:attrName>
                                        </p:attrNameLst>
                                      </p:cBhvr>
                                      <p:to>
                                        <p:strVal val="visible"/>
                                      </p:to>
                                    </p:set>
                                    <p:animEffect transition="in" filter="fade">
                                      <p:cBhvr>
                                        <p:cTn id="29" dur="2000"/>
                                        <p:tgtEl>
                                          <p:spTgt spid="44053">
                                            <p:txEl>
                                              <p:charRg st="0" end="9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44054"/>
                                        </p:tgtEl>
                                        <p:attrNameLst>
                                          <p:attrName>style.visibility</p:attrName>
                                        </p:attrNameLst>
                                      </p:cBhvr>
                                      <p:to>
                                        <p:strVal val="visible"/>
                                      </p:to>
                                    </p:set>
                                    <p:anim calcmode="lin" valueType="num">
                                      <p:cBhvr>
                                        <p:cTn id="34" dur="1000" fill="hold"/>
                                        <p:tgtEl>
                                          <p:spTgt spid="44054"/>
                                        </p:tgtEl>
                                        <p:attrNameLst>
                                          <p:attrName>ppt_x</p:attrName>
                                        </p:attrNameLst>
                                      </p:cBhvr>
                                      <p:tavLst>
                                        <p:tav tm="0">
                                          <p:val>
                                            <p:strVal val="#ppt_x-.2"/>
                                          </p:val>
                                        </p:tav>
                                        <p:tav tm="100000">
                                          <p:val>
                                            <p:strVal val="#ppt_x"/>
                                          </p:val>
                                        </p:tav>
                                      </p:tavLst>
                                    </p:anim>
                                    <p:anim calcmode="lin" valueType="num">
                                      <p:cBhvr>
                                        <p:cTn id="35" dur="1000" fill="hold"/>
                                        <p:tgtEl>
                                          <p:spTgt spid="4405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44054"/>
                                        </p:tgtEl>
                                      </p:cBhvr>
                                    </p:animEffect>
                                  </p:childTnLst>
                                </p:cTn>
                              </p:par>
                              <p:par>
                                <p:cTn id="37" presetID="29" presetClass="entr" presetSubtype="0" fill="hold" nodeType="withEffect">
                                  <p:stCondLst>
                                    <p:cond delay="0"/>
                                  </p:stCondLst>
                                  <p:childTnLst>
                                    <p:set>
                                      <p:cBhvr>
                                        <p:cTn id="38" dur="1" fill="hold">
                                          <p:stCondLst>
                                            <p:cond delay="0"/>
                                          </p:stCondLst>
                                        </p:cTn>
                                        <p:tgtEl>
                                          <p:spTgt spid="44055"/>
                                        </p:tgtEl>
                                        <p:attrNameLst>
                                          <p:attrName>style.visibility</p:attrName>
                                        </p:attrNameLst>
                                      </p:cBhvr>
                                      <p:to>
                                        <p:strVal val="visible"/>
                                      </p:to>
                                    </p:set>
                                    <p:anim calcmode="lin" valueType="num">
                                      <p:cBhvr>
                                        <p:cTn id="39" dur="1000" fill="hold"/>
                                        <p:tgtEl>
                                          <p:spTgt spid="44055"/>
                                        </p:tgtEl>
                                        <p:attrNameLst>
                                          <p:attrName>ppt_x</p:attrName>
                                        </p:attrNameLst>
                                      </p:cBhvr>
                                      <p:tavLst>
                                        <p:tav tm="0">
                                          <p:val>
                                            <p:strVal val="#ppt_x-.2"/>
                                          </p:val>
                                        </p:tav>
                                        <p:tav tm="100000">
                                          <p:val>
                                            <p:strVal val="#ppt_x"/>
                                          </p:val>
                                        </p:tav>
                                      </p:tavLst>
                                    </p:anim>
                                    <p:anim calcmode="lin" valueType="num">
                                      <p:cBhvr>
                                        <p:cTn id="40" dur="1000" fill="hold"/>
                                        <p:tgtEl>
                                          <p:spTgt spid="4405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44055"/>
                                        </p:tgtEl>
                                      </p:cBhvr>
                                    </p:animEffect>
                                  </p:childTnLst>
                                </p:cTn>
                              </p:par>
                              <p:par>
                                <p:cTn id="42" presetID="10" presetClass="entr" presetSubtype="0" fill="hold" nodeType="withEffect">
                                  <p:stCondLst>
                                    <p:cond delay="0"/>
                                  </p:stCondLst>
                                  <p:childTnLst>
                                    <p:set>
                                      <p:cBhvr>
                                        <p:cTn id="43" dur="1" fill="hold">
                                          <p:stCondLst>
                                            <p:cond delay="0"/>
                                          </p:stCondLst>
                                        </p:cTn>
                                        <p:tgtEl>
                                          <p:spTgt spid="44056">
                                            <p:txEl>
                                              <p:charRg st="0" end="70"/>
                                            </p:txEl>
                                          </p:spTgt>
                                        </p:tgtEl>
                                        <p:attrNameLst>
                                          <p:attrName>style.visibility</p:attrName>
                                        </p:attrNameLst>
                                      </p:cBhvr>
                                      <p:to>
                                        <p:strVal val="visible"/>
                                      </p:to>
                                    </p:set>
                                    <p:animEffect transition="in" filter="fade">
                                      <p:cBhvr>
                                        <p:cTn id="44" dur="2000"/>
                                        <p:tgtEl>
                                          <p:spTgt spid="44056">
                                            <p:txEl>
                                              <p:charRg st="0" end="7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44057"/>
                                        </p:tgtEl>
                                        <p:attrNameLst>
                                          <p:attrName>style.visibility</p:attrName>
                                        </p:attrNameLst>
                                      </p:cBhvr>
                                      <p:to>
                                        <p:strVal val="visible"/>
                                      </p:to>
                                    </p:set>
                                    <p:anim calcmode="lin" valueType="num">
                                      <p:cBhvr>
                                        <p:cTn id="49" dur="1000" fill="hold"/>
                                        <p:tgtEl>
                                          <p:spTgt spid="44057"/>
                                        </p:tgtEl>
                                        <p:attrNameLst>
                                          <p:attrName>ppt_x</p:attrName>
                                        </p:attrNameLst>
                                      </p:cBhvr>
                                      <p:tavLst>
                                        <p:tav tm="0">
                                          <p:val>
                                            <p:strVal val="#ppt_x-.2"/>
                                          </p:val>
                                        </p:tav>
                                        <p:tav tm="100000">
                                          <p:val>
                                            <p:strVal val="#ppt_x"/>
                                          </p:val>
                                        </p:tav>
                                      </p:tavLst>
                                    </p:anim>
                                    <p:anim calcmode="lin" valueType="num">
                                      <p:cBhvr>
                                        <p:cTn id="50" dur="1000" fill="hold"/>
                                        <p:tgtEl>
                                          <p:spTgt spid="44057"/>
                                        </p:tgtEl>
                                        <p:attrNameLst>
                                          <p:attrName>ppt_y</p:attrName>
                                        </p:attrNameLst>
                                      </p:cBhvr>
                                      <p:tavLst>
                                        <p:tav tm="0">
                                          <p:val>
                                            <p:strVal val="#ppt_y"/>
                                          </p:val>
                                        </p:tav>
                                        <p:tav tm="100000">
                                          <p:val>
                                            <p:strVal val="#ppt_y"/>
                                          </p:val>
                                        </p:tav>
                                      </p:tavLst>
                                    </p:anim>
                                    <p:animEffect transition="in" filter="wipe(right)" prLst="gradientSize: 0.1">
                                      <p:cBhvr>
                                        <p:cTn id="51" dur="1000"/>
                                        <p:tgtEl>
                                          <p:spTgt spid="44057"/>
                                        </p:tgtEl>
                                      </p:cBhvr>
                                    </p:animEffect>
                                  </p:childTnLst>
                                </p:cTn>
                              </p:par>
                              <p:par>
                                <p:cTn id="52" presetID="29" presetClass="entr" presetSubtype="0" fill="hold" nodeType="withEffect">
                                  <p:stCondLst>
                                    <p:cond delay="0"/>
                                  </p:stCondLst>
                                  <p:childTnLst>
                                    <p:set>
                                      <p:cBhvr>
                                        <p:cTn id="53" dur="1" fill="hold">
                                          <p:stCondLst>
                                            <p:cond delay="0"/>
                                          </p:stCondLst>
                                        </p:cTn>
                                        <p:tgtEl>
                                          <p:spTgt spid="44058"/>
                                        </p:tgtEl>
                                        <p:attrNameLst>
                                          <p:attrName>style.visibility</p:attrName>
                                        </p:attrNameLst>
                                      </p:cBhvr>
                                      <p:to>
                                        <p:strVal val="visible"/>
                                      </p:to>
                                    </p:set>
                                    <p:anim calcmode="lin" valueType="num">
                                      <p:cBhvr>
                                        <p:cTn id="54" dur="1000" fill="hold"/>
                                        <p:tgtEl>
                                          <p:spTgt spid="44058"/>
                                        </p:tgtEl>
                                        <p:attrNameLst>
                                          <p:attrName>ppt_x</p:attrName>
                                        </p:attrNameLst>
                                      </p:cBhvr>
                                      <p:tavLst>
                                        <p:tav tm="0">
                                          <p:val>
                                            <p:strVal val="#ppt_x-.2"/>
                                          </p:val>
                                        </p:tav>
                                        <p:tav tm="100000">
                                          <p:val>
                                            <p:strVal val="#ppt_x"/>
                                          </p:val>
                                        </p:tav>
                                      </p:tavLst>
                                    </p:anim>
                                    <p:anim calcmode="lin" valueType="num">
                                      <p:cBhvr>
                                        <p:cTn id="55" dur="1000" fill="hold"/>
                                        <p:tgtEl>
                                          <p:spTgt spid="44058"/>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4058"/>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4059"/>
                                        </p:tgtEl>
                                        <p:attrNameLst>
                                          <p:attrName>style.visibility</p:attrName>
                                        </p:attrNameLst>
                                      </p:cBhvr>
                                      <p:to>
                                        <p:strVal val="visible"/>
                                      </p:to>
                                    </p:set>
                                    <p:anim calcmode="lin" valueType="num">
                                      <p:cBhvr>
                                        <p:cTn id="59" dur="1000" fill="hold"/>
                                        <p:tgtEl>
                                          <p:spTgt spid="44059"/>
                                        </p:tgtEl>
                                        <p:attrNameLst>
                                          <p:attrName>ppt_x</p:attrName>
                                        </p:attrNameLst>
                                      </p:cBhvr>
                                      <p:tavLst>
                                        <p:tav tm="0">
                                          <p:val>
                                            <p:strVal val="#ppt_x-.2"/>
                                          </p:val>
                                        </p:tav>
                                        <p:tav tm="100000">
                                          <p:val>
                                            <p:strVal val="#ppt_x"/>
                                          </p:val>
                                        </p:tav>
                                      </p:tavLst>
                                    </p:anim>
                                    <p:anim calcmode="lin" valueType="num">
                                      <p:cBhvr>
                                        <p:cTn id="60" dur="1000" fill="hold"/>
                                        <p:tgtEl>
                                          <p:spTgt spid="44059"/>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4059"/>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grpId="0" nodeType="clickEffect">
                                  <p:stCondLst>
                                    <p:cond delay="0"/>
                                  </p:stCondLst>
                                  <p:childTnLst>
                                    <p:set>
                                      <p:cBhvr>
                                        <p:cTn id="65" dur="1" fill="hold">
                                          <p:stCondLst>
                                            <p:cond delay="0"/>
                                          </p:stCondLst>
                                        </p:cTn>
                                        <p:tgtEl>
                                          <p:spTgt spid="44060"/>
                                        </p:tgtEl>
                                        <p:attrNameLst>
                                          <p:attrName>style.visibility</p:attrName>
                                        </p:attrNameLst>
                                      </p:cBhvr>
                                      <p:to>
                                        <p:strVal val="visible"/>
                                      </p:to>
                                    </p:set>
                                    <p:anim calcmode="lin" valueType="num">
                                      <p:cBhvr>
                                        <p:cTn id="66" dur="1000" fill="hold"/>
                                        <p:tgtEl>
                                          <p:spTgt spid="44060"/>
                                        </p:tgtEl>
                                        <p:attrNameLst>
                                          <p:attrName>ppt_x</p:attrName>
                                        </p:attrNameLst>
                                      </p:cBhvr>
                                      <p:tavLst>
                                        <p:tav tm="0">
                                          <p:val>
                                            <p:strVal val="#ppt_x-.2"/>
                                          </p:val>
                                        </p:tav>
                                        <p:tav tm="100000">
                                          <p:val>
                                            <p:strVal val="#ppt_x"/>
                                          </p:val>
                                        </p:tav>
                                      </p:tavLst>
                                    </p:anim>
                                    <p:anim calcmode="lin" valueType="num">
                                      <p:cBhvr>
                                        <p:cTn id="67" dur="1000" fill="hold"/>
                                        <p:tgtEl>
                                          <p:spTgt spid="44060"/>
                                        </p:tgtEl>
                                        <p:attrNameLst>
                                          <p:attrName>ppt_y</p:attrName>
                                        </p:attrNameLst>
                                      </p:cBhvr>
                                      <p:tavLst>
                                        <p:tav tm="0">
                                          <p:val>
                                            <p:strVal val="#ppt_y"/>
                                          </p:val>
                                        </p:tav>
                                        <p:tav tm="100000">
                                          <p:val>
                                            <p:strVal val="#ppt_y"/>
                                          </p:val>
                                        </p:tav>
                                      </p:tavLst>
                                    </p:anim>
                                    <p:animEffect transition="in" filter="wipe(right)" prLst="gradientSize: 0.1">
                                      <p:cBhvr>
                                        <p:cTn id="68" dur="1000"/>
                                        <p:tgtEl>
                                          <p:spTgt spid="44060"/>
                                        </p:tgtEl>
                                      </p:cBhvr>
                                    </p:animEffect>
                                  </p:childTnLst>
                                </p:cTn>
                              </p:par>
                              <p:par>
                                <p:cTn id="69" presetID="29" presetClass="entr" presetSubtype="0" fill="hold" grpId="0" nodeType="withEffect">
                                  <p:stCondLst>
                                    <p:cond delay="0"/>
                                  </p:stCondLst>
                                  <p:childTnLst>
                                    <p:set>
                                      <p:cBhvr>
                                        <p:cTn id="70" dur="1" fill="hold">
                                          <p:stCondLst>
                                            <p:cond delay="0"/>
                                          </p:stCondLst>
                                        </p:cTn>
                                        <p:tgtEl>
                                          <p:spTgt spid="44061"/>
                                        </p:tgtEl>
                                        <p:attrNameLst>
                                          <p:attrName>style.visibility</p:attrName>
                                        </p:attrNameLst>
                                      </p:cBhvr>
                                      <p:to>
                                        <p:strVal val="visible"/>
                                      </p:to>
                                    </p:set>
                                    <p:anim calcmode="lin" valueType="num">
                                      <p:cBhvr>
                                        <p:cTn id="71" dur="1000" fill="hold"/>
                                        <p:tgtEl>
                                          <p:spTgt spid="44061"/>
                                        </p:tgtEl>
                                        <p:attrNameLst>
                                          <p:attrName>ppt_x</p:attrName>
                                        </p:attrNameLst>
                                      </p:cBhvr>
                                      <p:tavLst>
                                        <p:tav tm="0">
                                          <p:val>
                                            <p:strVal val="#ppt_x-.2"/>
                                          </p:val>
                                        </p:tav>
                                        <p:tav tm="100000">
                                          <p:val>
                                            <p:strVal val="#ppt_x"/>
                                          </p:val>
                                        </p:tav>
                                      </p:tavLst>
                                    </p:anim>
                                    <p:anim calcmode="lin" valueType="num">
                                      <p:cBhvr>
                                        <p:cTn id="72" dur="1000" fill="hold"/>
                                        <p:tgtEl>
                                          <p:spTgt spid="44061"/>
                                        </p:tgtEl>
                                        <p:attrNameLst>
                                          <p:attrName>ppt_y</p:attrName>
                                        </p:attrNameLst>
                                      </p:cBhvr>
                                      <p:tavLst>
                                        <p:tav tm="0">
                                          <p:val>
                                            <p:strVal val="#ppt_y"/>
                                          </p:val>
                                        </p:tav>
                                        <p:tav tm="100000">
                                          <p:val>
                                            <p:strVal val="#ppt_y"/>
                                          </p:val>
                                        </p:tav>
                                      </p:tavLst>
                                    </p:anim>
                                    <p:animEffect transition="in" filter="wipe(right)" prLst="gradientSize: 0.1">
                                      <p:cBhvr>
                                        <p:cTn id="73" dur="1000"/>
                                        <p:tgtEl>
                                          <p:spTgt spid="4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50" grpId="0" animBg="1"/>
      <p:bldP spid="44051" grpId="0" animBg="1"/>
      <p:bldP spid="44054" grpId="0" animBg="1"/>
      <p:bldP spid="44057" grpId="0" animBg="1"/>
      <p:bldP spid="44059" grpId="0"/>
      <p:bldP spid="44060" grpId="0" animBg="1"/>
      <p:bldP spid="440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3013" name="文本框 43012"/>
          <p:cNvSpPr txBox="1"/>
          <p:nvPr/>
        </p:nvSpPr>
        <p:spPr>
          <a:xfrm>
            <a:off x="228600" y="209550"/>
            <a:ext cx="8915400" cy="822325"/>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在</a:t>
            </a:r>
            <a:r>
              <a:rPr lang="zh-CN" altLang="en-US" sz="2400" b="1" dirty="0">
                <a:latin typeface="Arial" panose="020B0604020202020204" pitchFamily="34" charset="0"/>
                <a:ea typeface="方正启体简体" pitchFamily="65" charset="-122"/>
              </a:rPr>
              <a:t>慕尼黑</a:t>
            </a:r>
            <a:r>
              <a:rPr lang="zh-CN" altLang="en-US" dirty="0">
                <a:latin typeface="Arial" panose="020B0604020202020204" pitchFamily="34" charset="0"/>
                <a:ea typeface="微软雅黑" panose="020B0503020204020204" pitchFamily="34" charset="-122"/>
              </a:rPr>
              <a:t>（</a:t>
            </a:r>
            <a:r>
              <a:rPr lang="en-US" altLang="zh-CN" err="1">
                <a:latin typeface="Arial" panose="020B0604020202020204" pitchFamily="34" charset="0"/>
                <a:ea typeface="微软雅黑" panose="020B0503020204020204" pitchFamily="34" charset="-122"/>
              </a:rPr>
              <a:t>München</a:t>
            </a:r>
            <a:r>
              <a:rPr lang="zh-CN" altLang="en-US" dirty="0">
                <a:latin typeface="Arial" panose="020B0604020202020204" pitchFamily="34" charset="0"/>
                <a:ea typeface="微软雅黑" panose="020B0503020204020204" pitchFamily="34" charset="-122"/>
              </a:rPr>
              <a:t>）不可错过高贵雅致而又历史悠久的皇宫区以及具有鲜明特色的圣母教堂；哥特式的新市政厅、古罗马式的国王广场以及各式现代化的建筑，一座连一座，让你仿佛走进了建筑历史的长廊，不禁感叹“欧洲建筑博物馆”之名的确名不虚传。</a:t>
            </a:r>
            <a:endParaRPr lang="zh-CN" altLang="en-US" dirty="0">
              <a:latin typeface="Arial" panose="020B0604020202020204" pitchFamily="34" charset="0"/>
              <a:ea typeface="微软雅黑" panose="020B0503020204020204" pitchFamily="34" charset="-122"/>
            </a:endParaRPr>
          </a:p>
        </p:txBody>
      </p:sp>
      <p:pic>
        <p:nvPicPr>
          <p:cNvPr id="43014" name="图片 43013" descr="慕尼黑城市"/>
          <p:cNvPicPr>
            <a:picLocks noChangeAspect="1"/>
          </p:cNvPicPr>
          <p:nvPr/>
        </p:nvPicPr>
        <p:blipFill>
          <a:blip r:embed="rId2"/>
          <a:stretch>
            <a:fillRect/>
          </a:stretch>
        </p:blipFill>
        <p:spPr>
          <a:xfrm>
            <a:off x="5181600" y="1123950"/>
            <a:ext cx="3048000" cy="2286000"/>
          </a:xfrm>
          <a:prstGeom prst="rect">
            <a:avLst/>
          </a:prstGeom>
          <a:noFill/>
          <a:ln w="9525">
            <a:noFill/>
          </a:ln>
        </p:spPr>
      </p:pic>
      <p:pic>
        <p:nvPicPr>
          <p:cNvPr id="43015" name="图片 43014" descr="慕尼黑"/>
          <p:cNvPicPr>
            <a:picLocks noChangeAspect="1"/>
          </p:cNvPicPr>
          <p:nvPr/>
        </p:nvPicPr>
        <p:blipFill>
          <a:blip r:embed="rId3"/>
          <a:stretch>
            <a:fillRect/>
          </a:stretch>
        </p:blipFill>
        <p:spPr>
          <a:xfrm>
            <a:off x="609600" y="1123950"/>
            <a:ext cx="3810000" cy="2311400"/>
          </a:xfrm>
          <a:prstGeom prst="rect">
            <a:avLst/>
          </a:prstGeom>
          <a:noFill/>
          <a:ln w="9525">
            <a:noFill/>
          </a:ln>
        </p:spPr>
      </p:pic>
      <p:sp>
        <p:nvSpPr>
          <p:cNvPr id="43016" name="文本框 43015"/>
          <p:cNvSpPr txBox="1"/>
          <p:nvPr/>
        </p:nvSpPr>
        <p:spPr>
          <a:xfrm>
            <a:off x="533400" y="3486150"/>
            <a:ext cx="4038600" cy="639763"/>
          </a:xfrm>
          <a:prstGeom prst="rect">
            <a:avLst/>
          </a:prstGeom>
          <a:noFill/>
          <a:ln w="9525">
            <a:noFill/>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        慕尼黑是德国巴伐利亚州的首府，是德国南部面积第一大城，全德国第三大城市。这里既有梦幻之车</a:t>
            </a:r>
            <a:r>
              <a:rPr lang="en-US" altLang="zh-CN" b="1">
                <a:solidFill>
                  <a:schemeClr val="bg1"/>
                </a:solidFill>
                <a:latin typeface="Arial" panose="020B0604020202020204" pitchFamily="34" charset="0"/>
                <a:ea typeface="微软雅黑" panose="020B0503020204020204" pitchFamily="34" charset="-122"/>
              </a:rPr>
              <a:t>-</a:t>
            </a:r>
            <a:r>
              <a:rPr lang="zh-CN" altLang="en-US" b="1" dirty="0">
                <a:solidFill>
                  <a:schemeClr val="bg1"/>
                </a:solidFill>
                <a:latin typeface="Arial" panose="020B0604020202020204" pitchFamily="34" charset="0"/>
                <a:ea typeface="微软雅黑" panose="020B0503020204020204" pitchFamily="34" charset="-122"/>
              </a:rPr>
              <a:t>宝马，也有梦幻的城堡</a:t>
            </a:r>
            <a:r>
              <a:rPr lang="en-US" altLang="zh-CN" b="1">
                <a:solidFill>
                  <a:schemeClr val="bg1"/>
                </a:solidFill>
                <a:latin typeface="Arial" panose="020B0604020202020204" pitchFamily="34" charset="0"/>
                <a:ea typeface="微软雅黑" panose="020B0503020204020204" pitchFamily="34" charset="-122"/>
              </a:rPr>
              <a:t>-</a:t>
            </a:r>
            <a:r>
              <a:rPr lang="zh-CN" altLang="en-US" b="1" dirty="0">
                <a:solidFill>
                  <a:schemeClr val="bg1"/>
                </a:solidFill>
                <a:latin typeface="Arial" panose="020B0604020202020204" pitchFamily="34" charset="0"/>
                <a:ea typeface="微软雅黑" panose="020B0503020204020204" pitchFamily="34" charset="-122"/>
              </a:rPr>
              <a:t>新天鹅堡（</a:t>
            </a:r>
            <a:r>
              <a:rPr lang="en-US" altLang="zh-CN" b="1" err="1">
                <a:solidFill>
                  <a:schemeClr val="bg1"/>
                </a:solidFill>
                <a:latin typeface="Arial" panose="020B0604020202020204" pitchFamily="34" charset="0"/>
                <a:ea typeface="微软雅黑" panose="020B0503020204020204" pitchFamily="34" charset="-122"/>
              </a:rPr>
              <a:t>Neuschwanstein</a:t>
            </a:r>
            <a:r>
              <a:rPr lang="en-US" altLang="zh-CN" b="1">
                <a:solidFill>
                  <a:schemeClr val="bg1"/>
                </a:solidFill>
                <a:latin typeface="Arial" panose="020B0604020202020204" pitchFamily="34" charset="0"/>
                <a:ea typeface="微软雅黑" panose="020B0503020204020204" pitchFamily="34" charset="-122"/>
              </a:rPr>
              <a:t> </a:t>
            </a:r>
            <a:r>
              <a:rPr lang="zh-CN" altLang="en-US" b="1" dirty="0">
                <a:solidFill>
                  <a:schemeClr val="bg1"/>
                </a:solidFill>
                <a:latin typeface="Arial" panose="020B0604020202020204" pitchFamily="34" charset="0"/>
                <a:ea typeface="微软雅黑" panose="020B0503020204020204" pitchFamily="34" charset="-122"/>
              </a:rPr>
              <a:t>）</a:t>
            </a:r>
            <a:r>
              <a:rPr lang="zh-CN" altLang="en-US" sz="1000" dirty="0">
                <a:solidFill>
                  <a:schemeClr val="bg1"/>
                </a:solidFill>
                <a:latin typeface="Arial" panose="020B0604020202020204" pitchFamily="34" charset="0"/>
                <a:ea typeface="微软雅黑" panose="020B0503020204020204" pitchFamily="34" charset="-122"/>
              </a:rPr>
              <a:t>。</a:t>
            </a:r>
            <a:endParaRPr lang="zh-CN" altLang="en-US" sz="1000" dirty="0">
              <a:solidFill>
                <a:schemeClr val="bg1"/>
              </a:solidFill>
              <a:latin typeface="Arial" panose="020B0604020202020204" pitchFamily="34" charset="0"/>
              <a:ea typeface="微软雅黑" panose="020B0503020204020204" pitchFamily="34" charset="-122"/>
            </a:endParaRPr>
          </a:p>
        </p:txBody>
      </p:sp>
      <p:sp>
        <p:nvSpPr>
          <p:cNvPr id="43017" name="文本框 43016"/>
          <p:cNvSpPr txBox="1"/>
          <p:nvPr/>
        </p:nvSpPr>
        <p:spPr>
          <a:xfrm>
            <a:off x="5029200" y="3486150"/>
            <a:ext cx="3657600" cy="1096963"/>
          </a:xfrm>
          <a:prstGeom prst="rect">
            <a:avLst/>
          </a:prstGeom>
          <a:noFill/>
          <a:ln w="9525">
            <a:noFill/>
          </a:ln>
        </p:spPr>
        <p:txBody>
          <a:bodyPr>
            <a:spAutoFit/>
          </a:bodyPr>
          <a:p>
            <a:pPr>
              <a:spcBef>
                <a:spcPct val="50000"/>
              </a:spcBef>
            </a:pPr>
            <a:r>
              <a:rPr lang="en-US" altLang="zh-CN" b="1">
                <a:solidFill>
                  <a:schemeClr val="bg1"/>
                </a:solidFill>
                <a:latin typeface="Arial" panose="020B0604020202020204" pitchFamily="34" charset="0"/>
                <a:ea typeface="微软雅黑" panose="020B0503020204020204" pitchFamily="34" charset="-122"/>
              </a:rPr>
              <a:t>        </a:t>
            </a:r>
            <a:r>
              <a:rPr lang="zh-CN" altLang="en-US" b="1" dirty="0">
                <a:solidFill>
                  <a:schemeClr val="bg1"/>
                </a:solidFill>
                <a:latin typeface="Arial" panose="020B0604020202020204" pitchFamily="34" charset="0"/>
                <a:ea typeface="微软雅黑" panose="020B0503020204020204" pitchFamily="34" charset="-122"/>
              </a:rPr>
              <a:t>一年一度的啤酒节（</a:t>
            </a:r>
            <a:r>
              <a:rPr lang="en-US" altLang="zh-CN" b="1">
                <a:solidFill>
                  <a:schemeClr val="bg1"/>
                </a:solidFill>
                <a:latin typeface="Arial" panose="020B0604020202020204" pitchFamily="34" charset="0"/>
                <a:ea typeface="微软雅黑" panose="020B0503020204020204" pitchFamily="34" charset="-122"/>
              </a:rPr>
              <a:t>Oktoberfest</a:t>
            </a:r>
            <a:r>
              <a:rPr lang="zh-CN" altLang="en-US" b="1" dirty="0">
                <a:solidFill>
                  <a:schemeClr val="bg1"/>
                </a:solidFill>
                <a:latin typeface="Arial" panose="020B0604020202020204" pitchFamily="34" charset="0"/>
                <a:ea typeface="微软雅黑" panose="020B0503020204020204" pitchFamily="34" charset="-122"/>
              </a:rPr>
              <a:t>）让整个城市都沉浸在欢乐的气氛中，活泼的巴伐利亚人脸上总是洋溢着笑容，并且这种欢乐和自由的氛围已经成为吸引世界各地旅游者的一个重要因素。</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endParaRPr lang="zh-CN" altLang="en-US" b="1" dirty="0">
              <a:solidFill>
                <a:schemeClr val="bg1"/>
              </a:solidFill>
              <a:latin typeface="Arial" panose="020B0604020202020204" pitchFamily="34" charset="0"/>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文本框 80897"/>
          <p:cNvSpPr txBox="1"/>
          <p:nvPr/>
        </p:nvSpPr>
        <p:spPr>
          <a:xfrm>
            <a:off x="0" y="0"/>
            <a:ext cx="9144000" cy="466725"/>
          </a:xfrm>
          <a:prstGeom prst="rect">
            <a:avLst/>
          </a:prstGeom>
          <a:solidFill>
            <a:srgbClr val="0066FF">
              <a:alpha val="92000"/>
            </a:srgbClr>
          </a:solidFill>
          <a:ln w="9525" cap="flat" cmpd="sng">
            <a:solidFill>
              <a:srgbClr val="FFFFFF"/>
            </a:solidFill>
            <a:prstDash val="solid"/>
            <a:miter/>
            <a:headEnd type="none" w="med" len="med"/>
            <a:tailEnd type="none" w="med" len="med"/>
          </a:ln>
        </p:spPr>
        <p:txBody>
          <a:bodyPr>
            <a:spAutoFit/>
          </a:bodyPr>
          <a:p>
            <a:pPr>
              <a:spcBef>
                <a:spcPct val="50000"/>
              </a:spcBef>
            </a:pPr>
            <a:r>
              <a:rPr lang="zh-CN" altLang="en-US" sz="2400" dirty="0">
                <a:solidFill>
                  <a:schemeClr val="bg1"/>
                </a:solidFill>
                <a:latin typeface="Arial" panose="020B0604020202020204" pitchFamily="34" charset="0"/>
                <a:ea typeface="方正启体简体" pitchFamily="65" charset="-122"/>
              </a:rPr>
              <a:t>慕尼黑</a:t>
            </a:r>
            <a:endParaRPr lang="zh-CN" altLang="en-US" sz="2400" dirty="0">
              <a:solidFill>
                <a:schemeClr val="bg1"/>
              </a:solidFill>
              <a:latin typeface="Arial" panose="020B0604020202020204" pitchFamily="34" charset="0"/>
              <a:ea typeface="方正启体简体" pitchFamily="65" charset="-122"/>
            </a:endParaRPr>
          </a:p>
        </p:txBody>
      </p:sp>
      <p:sp>
        <p:nvSpPr>
          <p:cNvPr id="80899" name="文本框 80898"/>
          <p:cNvSpPr txBox="1"/>
          <p:nvPr/>
        </p:nvSpPr>
        <p:spPr>
          <a:xfrm>
            <a:off x="1600200" y="133350"/>
            <a:ext cx="3810000" cy="274638"/>
          </a:xfrm>
          <a:prstGeom prst="rect">
            <a:avLst/>
          </a:prstGeom>
          <a:noFill/>
          <a:ln w="9525">
            <a:noFill/>
          </a:ln>
        </p:spPr>
        <p:txBody>
          <a:bodyPr>
            <a:spAutoFit/>
          </a:bodyPr>
          <a:p>
            <a:pPr>
              <a:spcBef>
                <a:spcPct val="50000"/>
              </a:spcBef>
            </a:pPr>
            <a:r>
              <a:rPr lang="zh-CN" altLang="en-US" dirty="0">
                <a:solidFill>
                  <a:srgbClr val="FE9F00"/>
                </a:solidFill>
                <a:latin typeface="Arial" panose="020B0604020202020204" pitchFamily="34" charset="0"/>
                <a:ea typeface="微软雅黑" panose="020B0503020204020204" pitchFamily="34" charset="-122"/>
              </a:rPr>
              <a:t>目的地指南</a:t>
            </a:r>
            <a:r>
              <a:rPr lang="zh-CN" altLang="en-US" dirty="0">
                <a:solidFill>
                  <a:srgbClr val="0099FF"/>
                </a:solidFill>
                <a:latin typeface="Arial" panose="020B0604020202020204" pitchFamily="34" charset="0"/>
                <a:ea typeface="微软雅黑" panose="020B0503020204020204" pitchFamily="34" charset="-122"/>
              </a:rPr>
              <a:t>         </a:t>
            </a:r>
            <a:r>
              <a:rPr lang="zh-CN" altLang="en-US" dirty="0">
                <a:solidFill>
                  <a:schemeClr val="bg1"/>
                </a:solidFill>
                <a:latin typeface="Arial" panose="020B0604020202020204" pitchFamily="34" charset="0"/>
                <a:ea typeface="微软雅黑" panose="020B0503020204020204" pitchFamily="34" charset="-122"/>
              </a:rPr>
              <a:t>景点介绍       发现新堡       文化地理</a:t>
            </a:r>
            <a:endParaRPr lang="zh-CN" altLang="en-US" dirty="0">
              <a:solidFill>
                <a:schemeClr val="bg1"/>
              </a:solidFill>
              <a:latin typeface="Arial" panose="020B0604020202020204" pitchFamily="34" charset="0"/>
              <a:ea typeface="微软雅黑" panose="020B0503020204020204" pitchFamily="34" charset="-122"/>
            </a:endParaRPr>
          </a:p>
        </p:txBody>
      </p:sp>
      <p:sp>
        <p:nvSpPr>
          <p:cNvPr id="80900" name="直接连接符 80899"/>
          <p:cNvSpPr/>
          <p:nvPr/>
        </p:nvSpPr>
        <p:spPr>
          <a:xfrm>
            <a:off x="1676400" y="438150"/>
            <a:ext cx="838200" cy="0"/>
          </a:xfrm>
          <a:prstGeom prst="line">
            <a:avLst/>
          </a:prstGeom>
          <a:ln w="38100" cap="flat" cmpd="sng">
            <a:solidFill>
              <a:srgbClr val="FE9F00"/>
            </a:solidFill>
            <a:prstDash val="solid"/>
            <a:headEnd type="none" w="med" len="med"/>
            <a:tailEnd type="none" w="med" len="med"/>
          </a:ln>
        </p:spPr>
      </p:sp>
      <p:pic>
        <p:nvPicPr>
          <p:cNvPr id="80901" name="图片 80900" descr="天鹅堡5"/>
          <p:cNvPicPr>
            <a:picLocks noChangeAspect="1"/>
          </p:cNvPicPr>
          <p:nvPr/>
        </p:nvPicPr>
        <p:blipFill>
          <a:blip r:embed="rId1"/>
          <a:stretch>
            <a:fillRect/>
          </a:stretch>
        </p:blipFill>
        <p:spPr>
          <a:xfrm>
            <a:off x="533400" y="1200150"/>
            <a:ext cx="2514600" cy="1644650"/>
          </a:xfrm>
          <a:prstGeom prst="rect">
            <a:avLst/>
          </a:prstGeom>
          <a:noFill/>
          <a:ln w="9525" cap="flat" cmpd="sng">
            <a:solidFill>
              <a:schemeClr val="bg2"/>
            </a:solidFill>
            <a:prstDash val="solid"/>
            <a:miter/>
            <a:headEnd type="none" w="med" len="med"/>
            <a:tailEnd type="none" w="med" len="med"/>
          </a:ln>
        </p:spPr>
      </p:pic>
      <p:sp>
        <p:nvSpPr>
          <p:cNvPr id="80903" name="矩形 80902"/>
          <p:cNvSpPr/>
          <p:nvPr/>
        </p:nvSpPr>
        <p:spPr>
          <a:xfrm>
            <a:off x="533400" y="1200150"/>
            <a:ext cx="8229600" cy="1676400"/>
          </a:xfrm>
          <a:prstGeom prst="rect">
            <a:avLst/>
          </a:prstGeom>
          <a:noFill/>
          <a:ln w="9525" cap="flat" cmpd="sng">
            <a:solidFill>
              <a:schemeClr val="bg2"/>
            </a:solidFill>
            <a:prstDash val="solid"/>
            <a:miter/>
            <a:headEnd type="none" w="med" len="med"/>
            <a:tailEnd type="none" w="med" len="med"/>
          </a:ln>
        </p:spPr>
        <p:txBody>
          <a:bodyPr/>
          <a:p>
            <a:endParaRPr lang="zh-CN" altLang="en-US"/>
          </a:p>
        </p:txBody>
      </p:sp>
      <p:sp>
        <p:nvSpPr>
          <p:cNvPr id="80904" name="文本框 80903"/>
          <p:cNvSpPr txBox="1"/>
          <p:nvPr/>
        </p:nvSpPr>
        <p:spPr>
          <a:xfrm>
            <a:off x="381000" y="666750"/>
            <a:ext cx="7848600" cy="336550"/>
          </a:xfrm>
          <a:prstGeom prst="rect">
            <a:avLst/>
          </a:prstGeom>
          <a:noFill/>
          <a:ln w="9525">
            <a:noFill/>
          </a:ln>
        </p:spPr>
        <p:txBody>
          <a:bodyPr>
            <a:spAutoFit/>
          </a:bodyPr>
          <a:p>
            <a:pPr>
              <a:spcBef>
                <a:spcPct val="50000"/>
              </a:spcBef>
            </a:pPr>
            <a:r>
              <a:rPr lang="zh-CN" altLang="en-US" sz="1600" b="1" dirty="0">
                <a:latin typeface="Arial" panose="020B0604020202020204" pitchFamily="34" charset="0"/>
                <a:ea typeface="方正启体简体" pitchFamily="65" charset="-122"/>
              </a:rPr>
              <a:t>新天鹅堡</a:t>
            </a:r>
            <a:r>
              <a:rPr lang="zh-CN" altLang="en-US" sz="1000" dirty="0">
                <a:solidFill>
                  <a:schemeClr val="bg2"/>
                </a:solidFill>
                <a:latin typeface="Arial" panose="020B0604020202020204" pitchFamily="34" charset="0"/>
                <a:ea typeface="方正启体简体" pitchFamily="65" charset="-122"/>
              </a:rPr>
              <a:t>（ </a:t>
            </a:r>
            <a:r>
              <a:rPr lang="en-US" altLang="zh-CN" sz="1000" err="1">
                <a:solidFill>
                  <a:schemeClr val="bg2"/>
                </a:solidFill>
                <a:latin typeface="Arial" panose="020B0604020202020204" pitchFamily="34" charset="0"/>
                <a:ea typeface="方正启体简体" pitchFamily="65" charset="-122"/>
              </a:rPr>
              <a:t>Neuschwanstein</a:t>
            </a:r>
            <a:r>
              <a:rPr lang="en-US" altLang="zh-CN" sz="1000">
                <a:solidFill>
                  <a:schemeClr val="bg2"/>
                </a:solidFill>
                <a:latin typeface="Arial" panose="020B0604020202020204" pitchFamily="34" charset="0"/>
                <a:ea typeface="方正启体简体" pitchFamily="65" charset="-122"/>
              </a:rPr>
              <a:t> </a:t>
            </a:r>
            <a:r>
              <a:rPr lang="zh-CN" altLang="en-US" sz="1000" dirty="0">
                <a:solidFill>
                  <a:schemeClr val="bg2"/>
                </a:solidFill>
                <a:latin typeface="Arial" panose="020B0604020202020204" pitchFamily="34" charset="0"/>
                <a:ea typeface="方正启体简体" pitchFamily="65" charset="-122"/>
              </a:rPr>
              <a:t>）</a:t>
            </a:r>
            <a:r>
              <a:rPr lang="zh-CN" altLang="en-US" b="1" dirty="0">
                <a:solidFill>
                  <a:srgbClr val="9F1D2E"/>
                </a:solidFill>
                <a:latin typeface="微软雅黑" panose="020B0503020204020204" pitchFamily="34" charset="-122"/>
                <a:ea typeface="微软雅黑" panose="020B0503020204020204" pitchFamily="34" charset="-122"/>
              </a:rPr>
              <a:t>如果世界上只允许有一座童话城堡存在，那它的名字一定是新天鹅堡</a:t>
            </a:r>
            <a:r>
              <a:rPr lang="zh-CN" altLang="en-US"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80905" name="文本框 80904"/>
          <p:cNvSpPr txBox="1"/>
          <p:nvPr/>
        </p:nvSpPr>
        <p:spPr>
          <a:xfrm>
            <a:off x="533400" y="3181350"/>
            <a:ext cx="6019800" cy="1098550"/>
          </a:xfrm>
          <a:prstGeom prst="rect">
            <a:avLst/>
          </a:prstGeom>
          <a:noFill/>
          <a:ln w="9525">
            <a:noFill/>
          </a:ln>
        </p:spPr>
        <p:txBody>
          <a:bodyPr>
            <a:spAutoFit/>
          </a:bodyPr>
          <a:p>
            <a:pPr>
              <a:spcBef>
                <a:spcPct val="50000"/>
              </a:spcBef>
            </a:pPr>
            <a:r>
              <a:rPr lang="zh-CN" altLang="en-US" b="1" dirty="0">
                <a:latin typeface="Arial" panose="020B0604020202020204" pitchFamily="34" charset="0"/>
                <a:ea typeface="微软雅黑" panose="020B0503020204020204" pitchFamily="34" charset="-122"/>
              </a:rPr>
              <a:t>这座城堡是德国境内受拍照最多的建筑物，也是最受欢迎的旅游景点之一；</a:t>
            </a:r>
            <a:endParaRPr lang="zh-CN" altLang="en-US" b="1" dirty="0">
              <a:latin typeface="Arial" panose="020B0604020202020204" pitchFamily="34" charset="0"/>
              <a:ea typeface="微软雅黑" panose="020B0503020204020204" pitchFamily="34" charset="-122"/>
            </a:endParaRPr>
          </a:p>
          <a:p>
            <a:pPr>
              <a:spcBef>
                <a:spcPct val="50000"/>
              </a:spcBef>
            </a:pPr>
            <a:r>
              <a:rPr lang="zh-CN" altLang="en-US" b="1" dirty="0">
                <a:latin typeface="Arial" panose="020B0604020202020204" pitchFamily="34" charset="0"/>
                <a:ea typeface="微软雅黑" panose="020B0503020204020204" pitchFamily="34" charset="-122"/>
              </a:rPr>
              <a:t>是德国的象征</a:t>
            </a:r>
            <a:r>
              <a:rPr lang="en-US" altLang="zh-CN" b="1">
                <a:latin typeface="Arial" panose="020B0604020202020204" pitchFamily="34" charset="0"/>
                <a:ea typeface="微软雅黑" panose="020B0503020204020204" pitchFamily="34" charset="-122"/>
              </a:rPr>
              <a:t>(Symbol)</a:t>
            </a:r>
            <a:r>
              <a:rPr lang="zh-CN" altLang="en-US" b="1" dirty="0">
                <a:latin typeface="Arial" panose="020B0604020202020204" pitchFamily="34" charset="0"/>
                <a:ea typeface="微软雅黑" panose="020B0503020204020204" pitchFamily="34" charset="-122"/>
              </a:rPr>
              <a:t>，</a:t>
            </a:r>
            <a:r>
              <a:rPr lang="zh-CN" altLang="en-US" sz="900" b="1" dirty="0">
                <a:latin typeface="Arial" panose="020B0604020202020204" pitchFamily="34" charset="0"/>
                <a:ea typeface="微软雅黑" panose="020B0503020204020204" pitchFamily="34" charset="-122"/>
              </a:rPr>
              <a:t>世界上没有一个国家像德国那样拥有如此众多的城堡，据说目前仍有</a:t>
            </a:r>
            <a:r>
              <a:rPr lang="en-US" altLang="zh-CN" sz="900" b="1">
                <a:latin typeface="Arial" panose="020B0604020202020204" pitchFamily="34" charset="0"/>
                <a:ea typeface="微软雅黑" panose="020B0503020204020204" pitchFamily="34" charset="-122"/>
              </a:rPr>
              <a:t>14000</a:t>
            </a:r>
            <a:r>
              <a:rPr lang="zh-CN" altLang="en-US" sz="900" b="1" dirty="0">
                <a:latin typeface="Arial" panose="020B0604020202020204" pitchFamily="34" charset="0"/>
                <a:ea typeface="微软雅黑" panose="020B0503020204020204" pitchFamily="34" charset="-122"/>
              </a:rPr>
              <a:t>个；</a:t>
            </a:r>
            <a:endParaRPr lang="zh-CN" altLang="en-US" sz="900" b="1" dirty="0">
              <a:latin typeface="Arial" panose="020B0604020202020204" pitchFamily="34" charset="0"/>
              <a:ea typeface="微软雅黑" panose="020B0503020204020204" pitchFamily="34" charset="-122"/>
            </a:endParaRPr>
          </a:p>
          <a:p>
            <a:pPr>
              <a:spcBef>
                <a:spcPct val="50000"/>
              </a:spcBef>
            </a:pPr>
            <a:r>
              <a:rPr lang="zh-CN" altLang="en-US" b="1" dirty="0">
                <a:latin typeface="Arial" panose="020B0604020202020204" pitchFamily="34" charset="0"/>
                <a:ea typeface="微软雅黑" panose="020B0503020204020204" pitchFamily="34" charset="-122"/>
              </a:rPr>
              <a:t>由于是迪斯尼城堡的原型，也有人叫白雪公主城堡；</a:t>
            </a:r>
            <a:endParaRPr lang="zh-CN" altLang="en-US" b="1" dirty="0">
              <a:latin typeface="Arial" panose="020B0604020202020204" pitchFamily="34" charset="0"/>
              <a:ea typeface="微软雅黑" panose="020B0503020204020204" pitchFamily="34" charset="-122"/>
            </a:endParaRPr>
          </a:p>
          <a:p>
            <a:pPr>
              <a:spcBef>
                <a:spcPct val="50000"/>
              </a:spcBef>
            </a:pPr>
            <a:r>
              <a:rPr lang="zh-CN" altLang="en-US" b="1" dirty="0">
                <a:latin typeface="Arial" panose="020B0604020202020204" pitchFamily="34" charset="0"/>
                <a:ea typeface="微软雅黑" panose="020B0503020204020204" pitchFamily="34" charset="-122"/>
              </a:rPr>
              <a:t>新天鹅岩城堡的名字来源于中世纪，来源于天鹅骑士的传说；</a:t>
            </a:r>
            <a:endParaRPr lang="zh-CN" altLang="en-US" b="1" dirty="0">
              <a:latin typeface="Arial" panose="020B0604020202020204" pitchFamily="34" charset="0"/>
              <a:ea typeface="微软雅黑" panose="020B0503020204020204" pitchFamily="34" charset="-122"/>
            </a:endParaRPr>
          </a:p>
        </p:txBody>
      </p:sp>
      <p:sp>
        <p:nvSpPr>
          <p:cNvPr id="80906" name="矩形 80905"/>
          <p:cNvSpPr/>
          <p:nvPr/>
        </p:nvSpPr>
        <p:spPr>
          <a:xfrm>
            <a:off x="533400" y="2952750"/>
            <a:ext cx="8229600" cy="1676400"/>
          </a:xfrm>
          <a:prstGeom prst="rect">
            <a:avLst/>
          </a:prstGeom>
          <a:noFill/>
          <a:ln w="9525" cap="flat" cmpd="sng">
            <a:solidFill>
              <a:schemeClr val="bg2"/>
            </a:solidFill>
            <a:prstDash val="solid"/>
            <a:miter/>
            <a:headEnd type="none" w="med" len="med"/>
            <a:tailEnd type="none" w="med" len="med"/>
          </a:ln>
        </p:spPr>
        <p:txBody>
          <a:bodyPr/>
          <a:p>
            <a:endParaRPr lang="zh-CN" altLang="en-US"/>
          </a:p>
        </p:txBody>
      </p:sp>
      <p:pic>
        <p:nvPicPr>
          <p:cNvPr id="80907" name="图片 80906" descr="天鹅堡2"/>
          <p:cNvPicPr>
            <a:picLocks noChangeAspect="1"/>
          </p:cNvPicPr>
          <p:nvPr/>
        </p:nvPicPr>
        <p:blipFill>
          <a:blip r:embed="rId2"/>
          <a:stretch>
            <a:fillRect/>
          </a:stretch>
        </p:blipFill>
        <p:spPr>
          <a:xfrm>
            <a:off x="6248400" y="2952750"/>
            <a:ext cx="2505075" cy="1663700"/>
          </a:xfrm>
          <a:prstGeom prst="rect">
            <a:avLst/>
          </a:prstGeom>
          <a:noFill/>
          <a:ln w="9525">
            <a:noFill/>
          </a:ln>
        </p:spPr>
      </p:pic>
      <p:sp>
        <p:nvSpPr>
          <p:cNvPr id="80908" name="文本框 80907"/>
          <p:cNvSpPr txBox="1"/>
          <p:nvPr/>
        </p:nvSpPr>
        <p:spPr>
          <a:xfrm>
            <a:off x="3124200" y="1276350"/>
            <a:ext cx="5410200" cy="1279525"/>
          </a:xfrm>
          <a:prstGeom prst="rect">
            <a:avLst/>
          </a:prstGeom>
          <a:noFill/>
          <a:ln w="9525">
            <a:noFill/>
          </a:ln>
        </p:spPr>
        <p:txBody>
          <a:bodyPr>
            <a:spAutoFit/>
          </a:bodyPr>
          <a:p>
            <a:pPr>
              <a:spcBef>
                <a:spcPct val="50000"/>
              </a:spcBef>
            </a:pPr>
            <a:r>
              <a:rPr lang="zh-CN" altLang="en-US" b="1" dirty="0">
                <a:latin typeface="Arial" panose="020B0604020202020204" pitchFamily="34" charset="0"/>
                <a:ea typeface="微软雅黑" panose="020B0503020204020204" pitchFamily="34" charset="-122"/>
              </a:rPr>
              <a:t>       这座城堡是巴伐利亚国王路德维希二世的行宫，位于慕尼黑以南的阿尔卑斯山麓，建于</a:t>
            </a:r>
            <a:r>
              <a:rPr lang="en-US" altLang="zh-CN" b="1">
                <a:latin typeface="Arial" panose="020B0604020202020204" pitchFamily="34" charset="0"/>
                <a:ea typeface="微软雅黑" panose="020B0503020204020204" pitchFamily="34" charset="-122"/>
              </a:rPr>
              <a:t>1869</a:t>
            </a:r>
            <a:r>
              <a:rPr lang="zh-CN" altLang="en-US" b="1" dirty="0">
                <a:latin typeface="Arial" panose="020B0604020202020204" pitchFamily="34" charset="0"/>
                <a:ea typeface="微软雅黑" panose="020B0503020204020204" pitchFamily="34" charset="-122"/>
              </a:rPr>
              <a:t>年。</a:t>
            </a:r>
            <a:endParaRPr lang="zh-CN" altLang="en-US" b="1" dirty="0">
              <a:latin typeface="Arial" panose="020B0604020202020204" pitchFamily="34" charset="0"/>
              <a:ea typeface="微软雅黑" panose="020B0503020204020204" pitchFamily="34" charset="-122"/>
            </a:endParaRPr>
          </a:p>
          <a:p>
            <a:pPr>
              <a:spcBef>
                <a:spcPct val="50000"/>
              </a:spcBef>
            </a:pPr>
            <a:r>
              <a:rPr lang="zh-CN" altLang="en-US" b="1" dirty="0">
                <a:latin typeface="Arial" panose="020B0604020202020204" pitchFamily="34" charset="0"/>
                <a:ea typeface="微软雅黑" panose="020B0503020204020204" pitchFamily="34" charset="-122"/>
              </a:rPr>
              <a:t>       从奥格斯堡到富森</a:t>
            </a:r>
            <a:r>
              <a:rPr lang="en-US" altLang="zh-CN" b="1">
                <a:latin typeface="Arial" panose="020B0604020202020204" pitchFamily="34" charset="0"/>
                <a:ea typeface="微软雅黑" panose="020B0503020204020204" pitchFamily="34" charset="-122"/>
              </a:rPr>
              <a:t>,</a:t>
            </a:r>
            <a:r>
              <a:rPr lang="zh-CN" altLang="en-US" b="1" dirty="0">
                <a:latin typeface="Arial" panose="020B0604020202020204" pitchFamily="34" charset="0"/>
                <a:ea typeface="微软雅黑" panose="020B0503020204020204" pitchFamily="34" charset="-122"/>
              </a:rPr>
              <a:t>光是坐火车一路的风景都会让遐思神往。这犹如人间仙境的地方藏着有关魔法、国王，骑士的古老的民间传说，还有那无边原始的森林、柔嫩的山坡、无边的绿野上漫步着成群的牛羊，积雪终年的阿尔卑斯山和无尽宽阔的大湖</a:t>
            </a:r>
            <a:endParaRPr lang="zh-CN" altLang="en-US" b="1"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 calcmode="lin" valueType="num">
                                      <p:cBhvr>
                                        <p:cTn id="7" dur="1000" fill="hold"/>
                                        <p:tgtEl>
                                          <p:spTgt spid="80901"/>
                                        </p:tgtEl>
                                        <p:attrNameLst>
                                          <p:attrName>ppt_x</p:attrName>
                                        </p:attrNameLst>
                                      </p:cBhvr>
                                      <p:tavLst>
                                        <p:tav tm="0">
                                          <p:val>
                                            <p:strVal val="#ppt_x-.2"/>
                                          </p:val>
                                        </p:tav>
                                        <p:tav tm="100000">
                                          <p:val>
                                            <p:strVal val="#ppt_x"/>
                                          </p:val>
                                        </p:tav>
                                      </p:tavLst>
                                    </p:anim>
                                    <p:anim calcmode="lin" valueType="num">
                                      <p:cBhvr>
                                        <p:cTn id="8" dur="1000" fill="hold"/>
                                        <p:tgtEl>
                                          <p:spTgt spid="80901"/>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901"/>
                                        </p:tgtEl>
                                      </p:cBhvr>
                                    </p:animEffect>
                                  </p:childTnLst>
                                </p:cTn>
                              </p:par>
                              <p:par>
                                <p:cTn id="10" presetID="29" presetClass="entr" presetSubtype="0" fill="hold" nodeType="withEffect">
                                  <p:stCondLst>
                                    <p:cond delay="0"/>
                                  </p:stCondLst>
                                  <p:childTnLst>
                                    <p:set>
                                      <p:cBhvr>
                                        <p:cTn id="11" dur="1" fill="hold">
                                          <p:stCondLst>
                                            <p:cond delay="0"/>
                                          </p:stCondLst>
                                        </p:cTn>
                                        <p:tgtEl>
                                          <p:spTgt spid="80903"/>
                                        </p:tgtEl>
                                        <p:attrNameLst>
                                          <p:attrName>style.visibility</p:attrName>
                                        </p:attrNameLst>
                                      </p:cBhvr>
                                      <p:to>
                                        <p:strVal val="visible"/>
                                      </p:to>
                                    </p:set>
                                    <p:anim calcmode="lin" valueType="num">
                                      <p:cBhvr>
                                        <p:cTn id="12" dur="1000" fill="hold"/>
                                        <p:tgtEl>
                                          <p:spTgt spid="80903"/>
                                        </p:tgtEl>
                                        <p:attrNameLst>
                                          <p:attrName>ppt_x</p:attrName>
                                        </p:attrNameLst>
                                      </p:cBhvr>
                                      <p:tavLst>
                                        <p:tav tm="0">
                                          <p:val>
                                            <p:strVal val="#ppt_x-.2"/>
                                          </p:val>
                                        </p:tav>
                                        <p:tav tm="100000">
                                          <p:val>
                                            <p:strVal val="#ppt_x"/>
                                          </p:val>
                                        </p:tav>
                                      </p:tavLst>
                                    </p:anim>
                                    <p:anim calcmode="lin" valueType="num">
                                      <p:cBhvr>
                                        <p:cTn id="13" dur="1000" fill="hold"/>
                                        <p:tgtEl>
                                          <p:spTgt spid="8090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090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80908"/>
                                        </p:tgtEl>
                                        <p:attrNameLst>
                                          <p:attrName>style.visibility</p:attrName>
                                        </p:attrNameLst>
                                      </p:cBhvr>
                                      <p:to>
                                        <p:strVal val="visible"/>
                                      </p:to>
                                    </p:set>
                                    <p:anim calcmode="lin" valueType="num">
                                      <p:cBhvr>
                                        <p:cTn id="17" dur="1000" fill="hold"/>
                                        <p:tgtEl>
                                          <p:spTgt spid="80908"/>
                                        </p:tgtEl>
                                        <p:attrNameLst>
                                          <p:attrName>ppt_x</p:attrName>
                                        </p:attrNameLst>
                                      </p:cBhvr>
                                      <p:tavLst>
                                        <p:tav tm="0">
                                          <p:val>
                                            <p:strVal val="#ppt_x-.2"/>
                                          </p:val>
                                        </p:tav>
                                        <p:tav tm="100000">
                                          <p:val>
                                            <p:strVal val="#ppt_x"/>
                                          </p:val>
                                        </p:tav>
                                      </p:tavLst>
                                    </p:anim>
                                    <p:anim calcmode="lin" valueType="num">
                                      <p:cBhvr>
                                        <p:cTn id="18" dur="1000" fill="hold"/>
                                        <p:tgtEl>
                                          <p:spTgt spid="8090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090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80905"/>
                                        </p:tgtEl>
                                        <p:attrNameLst>
                                          <p:attrName>style.visibility</p:attrName>
                                        </p:attrNameLst>
                                      </p:cBhvr>
                                      <p:to>
                                        <p:strVal val="visible"/>
                                      </p:to>
                                    </p:set>
                                    <p:anim calcmode="lin" valueType="num">
                                      <p:cBhvr>
                                        <p:cTn id="24" dur="1000" fill="hold"/>
                                        <p:tgtEl>
                                          <p:spTgt spid="80905"/>
                                        </p:tgtEl>
                                        <p:attrNameLst>
                                          <p:attrName>ppt_x</p:attrName>
                                        </p:attrNameLst>
                                      </p:cBhvr>
                                      <p:tavLst>
                                        <p:tav tm="0">
                                          <p:val>
                                            <p:strVal val="#ppt_x-.2"/>
                                          </p:val>
                                        </p:tav>
                                        <p:tav tm="100000">
                                          <p:val>
                                            <p:strVal val="#ppt_x"/>
                                          </p:val>
                                        </p:tav>
                                      </p:tavLst>
                                    </p:anim>
                                    <p:anim calcmode="lin" valueType="num">
                                      <p:cBhvr>
                                        <p:cTn id="25" dur="1000" fill="hold"/>
                                        <p:tgtEl>
                                          <p:spTgt spid="8090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80905"/>
                                        </p:tgtEl>
                                      </p:cBhvr>
                                    </p:animEffect>
                                  </p:childTnLst>
                                </p:cTn>
                              </p:par>
                              <p:par>
                                <p:cTn id="27" presetID="2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 calcmode="lin" valueType="num">
                                      <p:cBhvr>
                                        <p:cTn id="29" dur="1000" fill="hold"/>
                                        <p:tgtEl>
                                          <p:spTgt spid="80906"/>
                                        </p:tgtEl>
                                        <p:attrNameLst>
                                          <p:attrName>ppt_x</p:attrName>
                                        </p:attrNameLst>
                                      </p:cBhvr>
                                      <p:tavLst>
                                        <p:tav tm="0">
                                          <p:val>
                                            <p:strVal val="#ppt_x-.2"/>
                                          </p:val>
                                        </p:tav>
                                        <p:tav tm="100000">
                                          <p:val>
                                            <p:strVal val="#ppt_x"/>
                                          </p:val>
                                        </p:tav>
                                      </p:tavLst>
                                    </p:anim>
                                    <p:anim calcmode="lin" valueType="num">
                                      <p:cBhvr>
                                        <p:cTn id="30" dur="1000" fill="hold"/>
                                        <p:tgtEl>
                                          <p:spTgt spid="80906"/>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0906"/>
                                        </p:tgtEl>
                                      </p:cBhvr>
                                    </p:animEffect>
                                  </p:childTnLst>
                                </p:cTn>
                              </p:par>
                              <p:par>
                                <p:cTn id="32" presetID="29" presetClass="entr" presetSubtype="0" fill="hold" nodeType="withEffect">
                                  <p:stCondLst>
                                    <p:cond delay="0"/>
                                  </p:stCondLst>
                                  <p:childTnLst>
                                    <p:set>
                                      <p:cBhvr>
                                        <p:cTn id="33" dur="1" fill="hold">
                                          <p:stCondLst>
                                            <p:cond delay="0"/>
                                          </p:stCondLst>
                                        </p:cTn>
                                        <p:tgtEl>
                                          <p:spTgt spid="80907"/>
                                        </p:tgtEl>
                                        <p:attrNameLst>
                                          <p:attrName>style.visibility</p:attrName>
                                        </p:attrNameLst>
                                      </p:cBhvr>
                                      <p:to>
                                        <p:strVal val="visible"/>
                                      </p:to>
                                    </p:set>
                                    <p:anim calcmode="lin" valueType="num">
                                      <p:cBhvr>
                                        <p:cTn id="34" dur="1000" fill="hold"/>
                                        <p:tgtEl>
                                          <p:spTgt spid="80907"/>
                                        </p:tgtEl>
                                        <p:attrNameLst>
                                          <p:attrName>ppt_x</p:attrName>
                                        </p:attrNameLst>
                                      </p:cBhvr>
                                      <p:tavLst>
                                        <p:tav tm="0">
                                          <p:val>
                                            <p:strVal val="#ppt_x-.2"/>
                                          </p:val>
                                        </p:tav>
                                        <p:tav tm="100000">
                                          <p:val>
                                            <p:strVal val="#ppt_x"/>
                                          </p:val>
                                        </p:tav>
                                      </p:tavLst>
                                    </p:anim>
                                    <p:anim calcmode="lin" valueType="num">
                                      <p:cBhvr>
                                        <p:cTn id="35" dur="1000" fill="hold"/>
                                        <p:tgtEl>
                                          <p:spTgt spid="80907"/>
                                        </p:tgtEl>
                                        <p:attrNameLst>
                                          <p:attrName>ppt_y</p:attrName>
                                        </p:attrNameLst>
                                      </p:cBhvr>
                                      <p:tavLst>
                                        <p:tav tm="0">
                                          <p:val>
                                            <p:strVal val="#ppt_y"/>
                                          </p:val>
                                        </p:tav>
                                        <p:tav tm="100000">
                                          <p:val>
                                            <p:strVal val="#ppt_y"/>
                                          </p:val>
                                        </p:tav>
                                      </p:tavLst>
                                    </p:anim>
                                    <p:animEffect transition="in" filter="wipe(right)" prLst="gradientSize: 0.1">
                                      <p:cBhvr>
                                        <p:cTn id="36" dur="1000"/>
                                        <p:tgtEl>
                                          <p:spTgt spid="80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p:bldP spid="809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4" name="文本框 46083"/>
          <p:cNvSpPr txBox="1"/>
          <p:nvPr/>
        </p:nvSpPr>
        <p:spPr>
          <a:xfrm>
            <a:off x="0" y="0"/>
            <a:ext cx="9144000" cy="466725"/>
          </a:xfrm>
          <a:prstGeom prst="rect">
            <a:avLst/>
          </a:prstGeom>
          <a:solidFill>
            <a:srgbClr val="DCDCDC">
              <a:alpha val="92000"/>
            </a:srgbClr>
          </a:solidFill>
          <a:ln w="9525" cap="flat" cmpd="sng">
            <a:solidFill>
              <a:srgbClr val="FFFFFF"/>
            </a:solidFill>
            <a:prstDash val="solid"/>
            <a:miter/>
            <a:headEnd type="none" w="med" len="med"/>
            <a:tailEnd type="none" w="med" len="med"/>
          </a:ln>
        </p:spPr>
        <p:txBody>
          <a:bodyPr>
            <a:spAutoFit/>
          </a:bodyPr>
          <a:p>
            <a:pPr>
              <a:spcBef>
                <a:spcPct val="50000"/>
              </a:spcBef>
            </a:pPr>
            <a:r>
              <a:rPr lang="zh-CN" altLang="en-US" sz="2400" b="1" dirty="0">
                <a:latin typeface="Arial" panose="020B0604020202020204" pitchFamily="34" charset="0"/>
                <a:ea typeface="方正启体简体" pitchFamily="65" charset="-122"/>
              </a:rPr>
              <a:t>新天鹅堡</a:t>
            </a:r>
            <a:endParaRPr lang="zh-CN" altLang="en-US" sz="2400" b="1" dirty="0">
              <a:latin typeface="Arial" panose="020B0604020202020204" pitchFamily="34" charset="0"/>
              <a:ea typeface="方正启体简体" pitchFamily="65" charset="-122"/>
            </a:endParaRPr>
          </a:p>
        </p:txBody>
      </p:sp>
      <p:sp>
        <p:nvSpPr>
          <p:cNvPr id="46085" name="文本框 46084"/>
          <p:cNvSpPr txBox="1"/>
          <p:nvPr/>
        </p:nvSpPr>
        <p:spPr>
          <a:xfrm>
            <a:off x="1600200" y="133350"/>
            <a:ext cx="3810000" cy="274638"/>
          </a:xfrm>
          <a:prstGeom prst="rect">
            <a:avLst/>
          </a:prstGeom>
          <a:noFill/>
          <a:ln w="9525">
            <a:noFill/>
          </a:ln>
        </p:spPr>
        <p:txBody>
          <a:bodyPr>
            <a:spAutoFit/>
          </a:bodyPr>
          <a:p>
            <a:pPr>
              <a:spcBef>
                <a:spcPct val="50000"/>
              </a:spcBef>
            </a:pPr>
            <a:r>
              <a:rPr lang="zh-CN" altLang="en-US" dirty="0">
                <a:solidFill>
                  <a:schemeClr val="bg2"/>
                </a:solidFill>
                <a:latin typeface="Arial" panose="020B0604020202020204" pitchFamily="34" charset="0"/>
                <a:ea typeface="微软雅黑" panose="020B0503020204020204" pitchFamily="34" charset="-122"/>
              </a:rPr>
              <a:t>目的地指南</a:t>
            </a:r>
            <a:r>
              <a:rPr lang="zh-CN" altLang="en-US" dirty="0">
                <a:solidFill>
                  <a:srgbClr val="0099FF"/>
                </a:solidFill>
                <a:latin typeface="Arial" panose="020B0604020202020204" pitchFamily="34" charset="0"/>
                <a:ea typeface="微软雅黑" panose="020B0503020204020204" pitchFamily="34" charset="-122"/>
              </a:rPr>
              <a:t>         </a:t>
            </a:r>
            <a:r>
              <a:rPr lang="zh-CN" altLang="en-US" dirty="0">
                <a:solidFill>
                  <a:schemeClr val="bg2"/>
                </a:solidFill>
                <a:latin typeface="Arial" panose="020B0604020202020204" pitchFamily="34" charset="0"/>
                <a:ea typeface="微软雅黑" panose="020B0503020204020204" pitchFamily="34" charset="-122"/>
              </a:rPr>
              <a:t>景点介绍       </a:t>
            </a:r>
            <a:r>
              <a:rPr lang="zh-CN" altLang="en-US" dirty="0">
                <a:solidFill>
                  <a:srgbClr val="0099FF"/>
                </a:solidFill>
                <a:latin typeface="Arial" panose="020B0604020202020204" pitchFamily="34" charset="0"/>
                <a:ea typeface="微软雅黑" panose="020B0503020204020204" pitchFamily="34" charset="-122"/>
              </a:rPr>
              <a:t>发现新堡</a:t>
            </a:r>
            <a:r>
              <a:rPr lang="zh-CN" altLang="en-US" dirty="0">
                <a:solidFill>
                  <a:schemeClr val="bg2"/>
                </a:solidFill>
                <a:latin typeface="Arial" panose="020B0604020202020204" pitchFamily="34" charset="0"/>
                <a:ea typeface="微软雅黑" panose="020B0503020204020204" pitchFamily="34" charset="-122"/>
              </a:rPr>
              <a:t>       文化地理</a:t>
            </a:r>
            <a:endParaRPr lang="zh-CN" altLang="en-US" dirty="0">
              <a:solidFill>
                <a:schemeClr val="bg2"/>
              </a:solidFill>
              <a:latin typeface="Arial" panose="020B0604020202020204" pitchFamily="34" charset="0"/>
              <a:ea typeface="微软雅黑" panose="020B0503020204020204" pitchFamily="34" charset="-122"/>
            </a:endParaRPr>
          </a:p>
        </p:txBody>
      </p:sp>
      <p:sp>
        <p:nvSpPr>
          <p:cNvPr id="46086" name="直接连接符 46085"/>
          <p:cNvSpPr/>
          <p:nvPr/>
        </p:nvSpPr>
        <p:spPr>
          <a:xfrm>
            <a:off x="3657600" y="438150"/>
            <a:ext cx="838200" cy="0"/>
          </a:xfrm>
          <a:prstGeom prst="line">
            <a:avLst/>
          </a:prstGeom>
          <a:ln w="38100" cap="flat" cmpd="sng">
            <a:solidFill>
              <a:srgbClr val="0099FF"/>
            </a:solidFill>
            <a:prstDash val="solid"/>
            <a:headEnd type="none" w="med" len="med"/>
            <a:tailEnd type="none" w="med" len="med"/>
          </a:ln>
        </p:spPr>
      </p:sp>
      <p:pic>
        <p:nvPicPr>
          <p:cNvPr id="46088" name="图片 46087" descr="天鹅堡"/>
          <p:cNvPicPr>
            <a:picLocks noChangeAspect="1"/>
          </p:cNvPicPr>
          <p:nvPr/>
        </p:nvPicPr>
        <p:blipFill>
          <a:blip r:embed="rId1"/>
          <a:stretch>
            <a:fillRect/>
          </a:stretch>
        </p:blipFill>
        <p:spPr>
          <a:xfrm>
            <a:off x="1371600" y="515938"/>
            <a:ext cx="6172200" cy="4627562"/>
          </a:xfrm>
          <a:prstGeom prst="rect">
            <a:avLst/>
          </a:prstGeom>
          <a:noFill/>
          <a:ln w="9525">
            <a:noFill/>
          </a:ln>
        </p:spPr>
      </p:pic>
      <p:pic>
        <p:nvPicPr>
          <p:cNvPr id="46089" name="图片 46088" descr="天鹅堡3"/>
          <p:cNvPicPr>
            <a:picLocks noChangeAspect="1"/>
          </p:cNvPicPr>
          <p:nvPr/>
        </p:nvPicPr>
        <p:blipFill>
          <a:blip r:embed="rId2"/>
          <a:stretch>
            <a:fillRect/>
          </a:stretch>
        </p:blipFill>
        <p:spPr>
          <a:xfrm>
            <a:off x="1371600" y="514350"/>
            <a:ext cx="6172200" cy="4629150"/>
          </a:xfrm>
          <a:prstGeom prst="rect">
            <a:avLst/>
          </a:prstGeom>
          <a:noFill/>
          <a:ln w="9525">
            <a:noFill/>
          </a:ln>
        </p:spPr>
      </p:pic>
      <p:pic>
        <p:nvPicPr>
          <p:cNvPr id="46090" name="图片 46089" descr="天鹅堡4"/>
          <p:cNvPicPr>
            <a:picLocks noChangeAspect="1"/>
          </p:cNvPicPr>
          <p:nvPr/>
        </p:nvPicPr>
        <p:blipFill>
          <a:blip r:embed="rId3"/>
          <a:stretch>
            <a:fillRect/>
          </a:stretch>
        </p:blipFill>
        <p:spPr>
          <a:xfrm>
            <a:off x="1219200" y="498475"/>
            <a:ext cx="6400800" cy="4645025"/>
          </a:xfrm>
          <a:prstGeom prst="rect">
            <a:avLst/>
          </a:prstGeom>
          <a:noFill/>
          <a:ln w="9525">
            <a:noFill/>
          </a:ln>
        </p:spPr>
      </p:pic>
      <p:pic>
        <p:nvPicPr>
          <p:cNvPr id="46091" name="图片 46090" descr="天鹅堡5"/>
          <p:cNvPicPr>
            <a:picLocks noChangeAspect="1"/>
          </p:cNvPicPr>
          <p:nvPr/>
        </p:nvPicPr>
        <p:blipFill>
          <a:blip r:embed="rId4"/>
          <a:stretch>
            <a:fillRect/>
          </a:stretch>
        </p:blipFill>
        <p:spPr>
          <a:xfrm>
            <a:off x="914400" y="512763"/>
            <a:ext cx="7086600" cy="4630737"/>
          </a:xfrm>
          <a:prstGeom prst="rect">
            <a:avLst/>
          </a:prstGeom>
          <a:noFill/>
          <a:ln w="9525">
            <a:noFill/>
          </a:ln>
        </p:spPr>
      </p:pic>
      <p:pic>
        <p:nvPicPr>
          <p:cNvPr id="46092" name="图片 46091" descr="天鹅堡2"/>
          <p:cNvPicPr>
            <a:picLocks noChangeAspect="1"/>
          </p:cNvPicPr>
          <p:nvPr/>
        </p:nvPicPr>
        <p:blipFill>
          <a:blip r:embed="rId5"/>
          <a:stretch>
            <a:fillRect/>
          </a:stretch>
        </p:blipFill>
        <p:spPr>
          <a:xfrm>
            <a:off x="0" y="0"/>
            <a:ext cx="9144000" cy="51625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089"/>
                                        </p:tgtEl>
                                        <p:attrNameLst>
                                          <p:attrName>style.visibility</p:attrName>
                                        </p:attrNameLst>
                                      </p:cBhvr>
                                      <p:to>
                                        <p:strVal val="visible"/>
                                      </p:to>
                                    </p:set>
                                    <p:animEffect transition="in" filter="randombar(horizontal)">
                                      <p:cBhvr>
                                        <p:cTn id="7" dur="500"/>
                                        <p:tgtEl>
                                          <p:spTgt spid="4608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6090"/>
                                        </p:tgtEl>
                                        <p:attrNameLst>
                                          <p:attrName>style.visibility</p:attrName>
                                        </p:attrNameLst>
                                      </p:cBhvr>
                                      <p:to>
                                        <p:strVal val="visible"/>
                                      </p:to>
                                    </p:set>
                                    <p:animEffect transition="in" filter="randombar(horizontal)">
                                      <p:cBhvr>
                                        <p:cTn id="12" dur="500"/>
                                        <p:tgtEl>
                                          <p:spTgt spid="460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6091"/>
                                        </p:tgtEl>
                                        <p:attrNameLst>
                                          <p:attrName>style.visibility</p:attrName>
                                        </p:attrNameLst>
                                      </p:cBhvr>
                                      <p:to>
                                        <p:strVal val="visible"/>
                                      </p:to>
                                    </p:set>
                                    <p:animEffect transition="in" filter="dissolve">
                                      <p:cBhvr>
                                        <p:cTn id="17" dur="500"/>
                                        <p:tgtEl>
                                          <p:spTgt spid="4609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46092"/>
                                        </p:tgtEl>
                                        <p:attrNameLst>
                                          <p:attrName>style.visibility</p:attrName>
                                        </p:attrNameLst>
                                      </p:cBhvr>
                                      <p:to>
                                        <p:strVal val="visible"/>
                                      </p:to>
                                    </p:set>
                                    <p:anim calcmode="lin" valueType="num">
                                      <p:cBhvr>
                                        <p:cTn id="22" dur="1000" fill="hold"/>
                                        <p:tgtEl>
                                          <p:spTgt spid="46092"/>
                                        </p:tgtEl>
                                        <p:attrNameLst>
                                          <p:attrName>ppt_w</p:attrName>
                                        </p:attrNameLst>
                                      </p:cBhvr>
                                      <p:tavLst>
                                        <p:tav tm="0">
                                          <p:val>
                                            <p:strVal val="#ppt_w+.3"/>
                                          </p:val>
                                        </p:tav>
                                        <p:tav tm="100000">
                                          <p:val>
                                            <p:strVal val="#ppt_w"/>
                                          </p:val>
                                        </p:tav>
                                      </p:tavLst>
                                    </p:anim>
                                    <p:anim calcmode="lin" valueType="num">
                                      <p:cBhvr>
                                        <p:cTn id="23" dur="1000" fill="hold"/>
                                        <p:tgtEl>
                                          <p:spTgt spid="46092"/>
                                        </p:tgtEl>
                                        <p:attrNameLst>
                                          <p:attrName>ppt_h</p:attrName>
                                        </p:attrNameLst>
                                      </p:cBhvr>
                                      <p:tavLst>
                                        <p:tav tm="0">
                                          <p:val>
                                            <p:strVal val="#ppt_h"/>
                                          </p:val>
                                        </p:tav>
                                        <p:tav tm="100000">
                                          <p:val>
                                            <p:strVal val="#ppt_h"/>
                                          </p:val>
                                        </p:tav>
                                      </p:tavLst>
                                    </p:anim>
                                    <p:animEffect transition="in" filter="fade">
                                      <p:cBhvr>
                                        <p:cTn id="24" dur="1000"/>
                                        <p:tgtEl>
                                          <p:spTgt spid="46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矩形 55297"/>
          <p:cNvSpPr/>
          <p:nvPr/>
        </p:nvSpPr>
        <p:spPr>
          <a:xfrm>
            <a:off x="0" y="0"/>
            <a:ext cx="4953000" cy="361950"/>
          </a:xfrm>
          <a:prstGeom prst="rect">
            <a:avLst/>
          </a:prstGeom>
          <a:noFill/>
          <a:ln w="9525">
            <a:noFill/>
          </a:ln>
        </p:spPr>
        <p:txBody>
          <a:bodyPr/>
          <a:p>
            <a:endParaRPr lang="zh-CN" altLang="en-US"/>
          </a:p>
        </p:txBody>
      </p:sp>
      <p:sp>
        <p:nvSpPr>
          <p:cNvPr id="55299" name="文本框 55298"/>
          <p:cNvSpPr txBox="1"/>
          <p:nvPr/>
        </p:nvSpPr>
        <p:spPr>
          <a:xfrm>
            <a:off x="0" y="0"/>
            <a:ext cx="1295400" cy="336550"/>
          </a:xfrm>
          <a:prstGeom prst="rect">
            <a:avLst/>
          </a:prstGeom>
          <a:solidFill>
            <a:srgbClr val="2D7FCE"/>
          </a:solidFill>
          <a:ln w="9525">
            <a:noFill/>
          </a:ln>
        </p:spPr>
        <p:txBody>
          <a:bodyPr>
            <a:spAutoFit/>
          </a:bodyPr>
          <a:p>
            <a:pPr>
              <a:spcBef>
                <a:spcPct val="50000"/>
              </a:spcBef>
            </a:pPr>
            <a:r>
              <a:rPr lang="zh-CN" altLang="en-US" sz="1600" dirty="0">
                <a:solidFill>
                  <a:schemeClr val="bg1"/>
                </a:solidFill>
                <a:latin typeface="Arial" panose="020B0604020202020204" pitchFamily="34" charset="0"/>
                <a:ea typeface="方正启体简体" pitchFamily="65" charset="-122"/>
              </a:rPr>
              <a:t>目的地指南</a:t>
            </a:r>
            <a:endParaRPr lang="zh-CN" altLang="en-US" sz="1600" dirty="0">
              <a:solidFill>
                <a:schemeClr val="bg1"/>
              </a:solidFill>
              <a:latin typeface="Arial" panose="020B0604020202020204" pitchFamily="34" charset="0"/>
              <a:ea typeface="方正启体简体" pitchFamily="65" charset="-122"/>
            </a:endParaRPr>
          </a:p>
        </p:txBody>
      </p:sp>
      <p:sp>
        <p:nvSpPr>
          <p:cNvPr id="55300" name="文本框 55299"/>
          <p:cNvSpPr txBox="1"/>
          <p:nvPr/>
        </p:nvSpPr>
        <p:spPr>
          <a:xfrm>
            <a:off x="1371600" y="0"/>
            <a:ext cx="7772400" cy="336550"/>
          </a:xfrm>
          <a:prstGeom prst="rect">
            <a:avLst/>
          </a:prstGeom>
          <a:solidFill>
            <a:srgbClr val="2D7FCE"/>
          </a:solidFill>
          <a:ln w="9525">
            <a:noFill/>
          </a:ln>
        </p:spPr>
        <p:txBody>
          <a:bodyPr>
            <a:spAutoFit/>
          </a:bodyPr>
          <a:p>
            <a:pPr>
              <a:spcBef>
                <a:spcPct val="50000"/>
              </a:spcBef>
            </a:pPr>
            <a:endParaRPr lang="zh-CN" altLang="en-US" sz="1600" dirty="0">
              <a:solidFill>
                <a:schemeClr val="bg1"/>
              </a:solidFill>
              <a:latin typeface="Arial" panose="020B0604020202020204" pitchFamily="34" charset="0"/>
              <a:ea typeface="方正启体简体" pitchFamily="65" charset="-122"/>
            </a:endParaRPr>
          </a:p>
        </p:txBody>
      </p:sp>
      <p:sp>
        <p:nvSpPr>
          <p:cNvPr id="55301" name="文本框 55300"/>
          <p:cNvSpPr txBox="1"/>
          <p:nvPr/>
        </p:nvSpPr>
        <p:spPr>
          <a:xfrm>
            <a:off x="0" y="590550"/>
            <a:ext cx="1447800" cy="284163"/>
          </a:xfrm>
          <a:prstGeom prst="rect">
            <a:avLst/>
          </a:prstGeom>
          <a:solidFill>
            <a:schemeClr val="bg1"/>
          </a:solidFill>
          <a:ln w="9525" cap="flat" cmpd="sng">
            <a:solidFill>
              <a:srgbClr val="C0C0C0"/>
            </a:solidFill>
            <a:prstDash val="solid"/>
            <a:miter/>
            <a:headEnd type="none" w="med" len="med"/>
            <a:tailEnd type="none" w="med" len="med"/>
          </a:ln>
        </p:spPr>
        <p:txBody>
          <a:bodyPr>
            <a:spAutoFit/>
          </a:bodyPr>
          <a:p>
            <a:pPr>
              <a:spcBef>
                <a:spcPct val="50000"/>
              </a:spcBef>
            </a:pP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其他活动</a:t>
            </a: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a:t>
            </a:r>
            <a:endParaRPr lang="zh-CN" altLang="en-US" dirty="0">
              <a:solidFill>
                <a:srgbClr val="0066FF"/>
              </a:solidFill>
              <a:latin typeface="Arial" panose="020B0604020202020204" pitchFamily="34" charset="0"/>
              <a:ea typeface="微软雅黑" panose="020B0503020204020204" pitchFamily="34" charset="-122"/>
            </a:endParaRPr>
          </a:p>
        </p:txBody>
      </p:sp>
      <p:sp>
        <p:nvSpPr>
          <p:cNvPr id="55302" name="文本框 55301"/>
          <p:cNvSpPr txBox="1"/>
          <p:nvPr/>
        </p:nvSpPr>
        <p:spPr>
          <a:xfrm>
            <a:off x="1447800" y="1123950"/>
            <a:ext cx="3505200" cy="284163"/>
          </a:xfrm>
          <a:prstGeom prst="rect">
            <a:avLst/>
          </a:prstGeom>
          <a:solidFill>
            <a:srgbClr val="0066FF"/>
          </a:solidFill>
          <a:ln w="9525" cap="flat" cmpd="sng">
            <a:solidFill>
              <a:srgbClr val="0066FF"/>
            </a:solidFill>
            <a:prstDash val="solid"/>
            <a:miter/>
            <a:headEnd type="none" w="med" len="med"/>
            <a:tailEnd type="none" w="med" len="med"/>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慕尼黑啤酒节（</a:t>
            </a:r>
            <a:r>
              <a:rPr lang="en-US" altLang="zh-CN" b="1">
                <a:solidFill>
                  <a:schemeClr val="bg1"/>
                </a:solidFill>
                <a:latin typeface="Arial" panose="020B0604020202020204" pitchFamily="34" charset="0"/>
                <a:ea typeface="微软雅黑" panose="020B0503020204020204" pitchFamily="34" charset="-122"/>
              </a:rPr>
              <a:t>Das </a:t>
            </a:r>
            <a:r>
              <a:rPr lang="en-US" altLang="zh-CN" b="1" err="1">
                <a:solidFill>
                  <a:schemeClr val="bg1"/>
                </a:solidFill>
                <a:latin typeface="Arial" panose="020B0604020202020204" pitchFamily="34" charset="0"/>
                <a:ea typeface="微软雅黑" panose="020B0503020204020204" pitchFamily="34" charset="-122"/>
              </a:rPr>
              <a:t>Münchener</a:t>
            </a:r>
            <a:r>
              <a:rPr lang="en-US" altLang="zh-CN" b="1">
                <a:solidFill>
                  <a:schemeClr val="bg1"/>
                </a:solidFill>
                <a:latin typeface="Arial" panose="020B0604020202020204" pitchFamily="34" charset="0"/>
                <a:ea typeface="微软雅黑" panose="020B0503020204020204" pitchFamily="34" charset="-122"/>
              </a:rPr>
              <a:t> Oktoberfest</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55303" name="矩形 55302"/>
          <p:cNvSpPr/>
          <p:nvPr/>
        </p:nvSpPr>
        <p:spPr>
          <a:xfrm>
            <a:off x="1447800" y="1428750"/>
            <a:ext cx="6553200" cy="1447800"/>
          </a:xfrm>
          <a:prstGeom prst="rect">
            <a:avLst/>
          </a:prstGeom>
          <a:noFill/>
          <a:ln w="9525" cap="flat" cmpd="sng">
            <a:solidFill>
              <a:srgbClr val="0066FF"/>
            </a:solidFill>
            <a:prstDash val="solid"/>
            <a:miter/>
            <a:headEnd type="none" w="med" len="med"/>
            <a:tailEnd type="none" w="med" len="med"/>
          </a:ln>
        </p:spPr>
        <p:txBody>
          <a:bodyPr/>
          <a:p>
            <a:endParaRPr lang="zh-CN" altLang="en-US"/>
          </a:p>
        </p:txBody>
      </p:sp>
      <p:sp>
        <p:nvSpPr>
          <p:cNvPr id="55311" name="文本框 55310"/>
          <p:cNvSpPr txBox="1"/>
          <p:nvPr/>
        </p:nvSpPr>
        <p:spPr>
          <a:xfrm>
            <a:off x="0" y="3409950"/>
            <a:ext cx="1447800" cy="284163"/>
          </a:xfrm>
          <a:prstGeom prst="rect">
            <a:avLst/>
          </a:prstGeom>
          <a:solidFill>
            <a:schemeClr val="bg1"/>
          </a:solidFill>
          <a:ln w="9525" cap="flat" cmpd="sng">
            <a:solidFill>
              <a:srgbClr val="C0C0C0"/>
            </a:solidFill>
            <a:prstDash val="solid"/>
            <a:miter/>
            <a:headEnd type="none" w="med" len="med"/>
            <a:tailEnd type="none" w="med" len="med"/>
          </a:ln>
        </p:spPr>
        <p:txBody>
          <a:bodyPr>
            <a:spAutoFit/>
          </a:bodyPr>
          <a:p>
            <a:pPr>
              <a:spcBef>
                <a:spcPct val="50000"/>
              </a:spcBef>
            </a:pP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其他信息</a:t>
            </a:r>
            <a:r>
              <a:rPr lang="en-US" altLang="zh-CN">
                <a:solidFill>
                  <a:srgbClr val="0066FF"/>
                </a:solidFill>
                <a:latin typeface="Arial" panose="020B0604020202020204" pitchFamily="34" charset="0"/>
                <a:ea typeface="微软雅黑" panose="020B0503020204020204" pitchFamily="34" charset="-122"/>
              </a:rPr>
              <a:t>】</a:t>
            </a:r>
            <a:r>
              <a:rPr lang="zh-CN" altLang="en-US" dirty="0">
                <a:solidFill>
                  <a:srgbClr val="0066FF"/>
                </a:solidFill>
                <a:latin typeface="Arial" panose="020B0604020202020204" pitchFamily="34" charset="0"/>
                <a:ea typeface="微软雅黑" panose="020B0503020204020204" pitchFamily="34" charset="-122"/>
              </a:rPr>
              <a:t>：</a:t>
            </a:r>
            <a:endParaRPr lang="zh-CN" altLang="en-US" dirty="0">
              <a:solidFill>
                <a:srgbClr val="0066FF"/>
              </a:solidFill>
              <a:latin typeface="Arial" panose="020B0604020202020204" pitchFamily="34" charset="0"/>
              <a:ea typeface="微软雅黑" panose="020B0503020204020204" pitchFamily="34" charset="-122"/>
            </a:endParaRPr>
          </a:p>
        </p:txBody>
      </p:sp>
      <p:sp>
        <p:nvSpPr>
          <p:cNvPr id="55312" name="文本框 55311"/>
          <p:cNvSpPr txBox="1"/>
          <p:nvPr/>
        </p:nvSpPr>
        <p:spPr>
          <a:xfrm>
            <a:off x="685800" y="3790950"/>
            <a:ext cx="7772400" cy="527050"/>
          </a:xfrm>
          <a:prstGeom prst="rect">
            <a:avLst/>
          </a:prstGeom>
          <a:noFill/>
          <a:ln w="9525" cap="flat" cmpd="sng">
            <a:solidFill>
              <a:schemeClr val="bg2"/>
            </a:solidFill>
            <a:prstDash val="solid"/>
            <a:miter/>
            <a:headEnd type="none" w="med" len="med"/>
            <a:tailEnd type="none" w="med" len="med"/>
          </a:ln>
        </p:spPr>
        <p:txBody>
          <a:bodyPr>
            <a:spAutoFit/>
          </a:bodyPr>
          <a:p>
            <a:pPr>
              <a:spcBef>
                <a:spcPct val="50000"/>
              </a:spcBef>
            </a:pPr>
            <a:r>
              <a:rPr lang="zh-CN" altLang="en-US" sz="1400" dirty="0">
                <a:solidFill>
                  <a:srgbClr val="0066FF"/>
                </a:solidFill>
                <a:latin typeface="微软雅黑" panose="020B0503020204020204" pitchFamily="34" charset="-122"/>
                <a:ea typeface="微软雅黑" panose="020B0503020204020204" pitchFamily="34" charset="-122"/>
              </a:rPr>
              <a:t>       慕尼黑同时也是世界知名的高档汽车品牌宝马（</a:t>
            </a:r>
            <a:r>
              <a:rPr lang="en-US" altLang="zh-CN" sz="1400">
                <a:solidFill>
                  <a:srgbClr val="0066FF"/>
                </a:solidFill>
                <a:latin typeface="微软雅黑" panose="020B0503020204020204" pitchFamily="34" charset="-122"/>
                <a:ea typeface="微软雅黑" panose="020B0503020204020204" pitchFamily="34" charset="-122"/>
              </a:rPr>
              <a:t>BMW</a:t>
            </a:r>
            <a:r>
              <a:rPr lang="zh-CN" altLang="en-US" sz="1400" dirty="0">
                <a:solidFill>
                  <a:srgbClr val="0066FF"/>
                </a:solidFill>
                <a:latin typeface="微软雅黑" panose="020B0503020204020204" pitchFamily="34" charset="-122"/>
                <a:ea typeface="微软雅黑" panose="020B0503020204020204" pitchFamily="34" charset="-122"/>
              </a:rPr>
              <a:t>）的故乡，宝马的总部宝马大厦位于此地，离奥运匹克公园不远。</a:t>
            </a:r>
            <a:endParaRPr lang="zh-CN" altLang="en-US" sz="1400" dirty="0">
              <a:solidFill>
                <a:srgbClr val="0066FF"/>
              </a:solidFill>
              <a:latin typeface="微软雅黑" panose="020B0503020204020204" pitchFamily="34" charset="-122"/>
              <a:ea typeface="微软雅黑" panose="020B0503020204020204" pitchFamily="34" charset="-122"/>
            </a:endParaRPr>
          </a:p>
        </p:txBody>
      </p:sp>
      <p:sp>
        <p:nvSpPr>
          <p:cNvPr id="55313" name="文本框 55312"/>
          <p:cNvSpPr txBox="1"/>
          <p:nvPr/>
        </p:nvSpPr>
        <p:spPr>
          <a:xfrm>
            <a:off x="1524000" y="1428750"/>
            <a:ext cx="6400800" cy="1647825"/>
          </a:xfrm>
          <a:prstGeom prst="rect">
            <a:avLst/>
          </a:prstGeom>
          <a:noFill/>
          <a:ln w="9525">
            <a:noFill/>
          </a:ln>
        </p:spPr>
        <p:txBody>
          <a:bodyPr>
            <a:spAutoFit/>
          </a:bodyPr>
          <a:p>
            <a:pPr>
              <a:spcBef>
                <a:spcPct val="50000"/>
              </a:spcBef>
            </a:pP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时间</a:t>
            </a: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：每年的九月末到十月初，在慕尼黑举行，持续两周；</a:t>
            </a:r>
            <a:endParaRPr lang="zh-CN" altLang="en-US" dirty="0">
              <a:latin typeface="Arial" panose="020B0604020202020204" pitchFamily="34" charset="0"/>
              <a:ea typeface="微软雅黑" panose="020B0503020204020204" pitchFamily="34" charset="-122"/>
            </a:endParaRPr>
          </a:p>
          <a:p>
            <a:pPr>
              <a:spcBef>
                <a:spcPct val="50000"/>
              </a:spcBef>
            </a:pP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介绍</a:t>
            </a: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：慕尼黑啤酒节原名“十月节”，起源</a:t>
            </a:r>
            <a:r>
              <a:rPr lang="en-US" altLang="zh-CN">
                <a:latin typeface="Arial" panose="020B0604020202020204" pitchFamily="34" charset="0"/>
                <a:ea typeface="微软雅黑" panose="020B0503020204020204" pitchFamily="34" charset="-122"/>
              </a:rPr>
              <a:t>1810</a:t>
            </a:r>
            <a:r>
              <a:rPr lang="zh-CN" altLang="en-US" dirty="0">
                <a:latin typeface="Arial" panose="020B0604020202020204" pitchFamily="34" charset="0"/>
                <a:ea typeface="微软雅黑" panose="020B0503020204020204" pitchFamily="34" charset="-122"/>
              </a:rPr>
              <a:t>年</a:t>
            </a:r>
            <a:r>
              <a:rPr lang="en-US" altLang="zh-CN">
                <a:latin typeface="Arial" panose="020B0604020202020204" pitchFamily="34" charset="0"/>
                <a:ea typeface="微软雅黑" panose="020B0503020204020204" pitchFamily="34" charset="-122"/>
              </a:rPr>
              <a:t>10</a:t>
            </a:r>
            <a:r>
              <a:rPr lang="zh-CN" altLang="en-US" dirty="0">
                <a:latin typeface="Arial" panose="020B0604020202020204" pitchFamily="34" charset="0"/>
                <a:ea typeface="微软雅黑" panose="020B0503020204020204" pitchFamily="34" charset="-122"/>
              </a:rPr>
              <a:t>月</a:t>
            </a:r>
            <a:r>
              <a:rPr lang="en-US" altLang="zh-CN">
                <a:latin typeface="Arial" panose="020B0604020202020204" pitchFamily="34" charset="0"/>
                <a:ea typeface="微软雅黑" panose="020B0503020204020204" pitchFamily="34" charset="-122"/>
              </a:rPr>
              <a:t>12</a:t>
            </a:r>
            <a:r>
              <a:rPr lang="zh-CN" altLang="en-US" dirty="0">
                <a:latin typeface="Arial" panose="020B0604020202020204" pitchFamily="34" charset="0"/>
                <a:ea typeface="微软雅黑" panose="020B0503020204020204" pitchFamily="34" charset="-122"/>
              </a:rPr>
              <a:t>日，因为在这个节日期间主要</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                 的饮料是啤酒，所以人们习惯性地称其为啤酒节。每年九月末到十月初举行，持续</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                 两周，是慕尼黑一年中最盛大的活动，也是世界三大啤酒节之一。</a:t>
            </a:r>
            <a:endParaRPr lang="zh-CN" altLang="en-US" dirty="0">
              <a:latin typeface="Arial" panose="020B0604020202020204" pitchFamily="34" charset="0"/>
              <a:ea typeface="微软雅黑" panose="020B0503020204020204" pitchFamily="34" charset="-122"/>
            </a:endParaRPr>
          </a:p>
          <a:p>
            <a:pPr>
              <a:spcBef>
                <a:spcPct val="50000"/>
              </a:spcBef>
            </a:pP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活动</a:t>
            </a: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：开幕式，盛装巡游（最热闹），啤酒帐篷，特色餐饮</a:t>
            </a:r>
            <a:endParaRPr lang="zh-CN" altLang="en-US" dirty="0">
              <a:latin typeface="Arial" panose="020B0604020202020204" pitchFamily="34" charset="0"/>
              <a:ea typeface="微软雅黑" panose="020B0503020204020204" pitchFamily="34" charset="-122"/>
            </a:endParaRPr>
          </a:p>
          <a:p>
            <a:pPr>
              <a:spcBef>
                <a:spcPct val="50000"/>
              </a:spcBef>
            </a:pPr>
            <a:endParaRPr lang="zh-CN" altLang="en-US"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1000" fill="hold"/>
                                        <p:tgtEl>
                                          <p:spTgt spid="55300"/>
                                        </p:tgtEl>
                                        <p:attrNameLst>
                                          <p:attrName>ppt_x</p:attrName>
                                        </p:attrNameLst>
                                      </p:cBhvr>
                                      <p:tavLst>
                                        <p:tav tm="0">
                                          <p:val>
                                            <p:strVal val="#ppt_x-.2"/>
                                          </p:val>
                                        </p:tav>
                                        <p:tav tm="100000">
                                          <p:val>
                                            <p:strVal val="#ppt_x"/>
                                          </p:val>
                                        </p:tav>
                                      </p:tavLst>
                                    </p:anim>
                                    <p:anim calcmode="lin" valueType="num">
                                      <p:cBhvr>
                                        <p:cTn id="8" dur="1000" fill="hold"/>
                                        <p:tgtEl>
                                          <p:spTgt spid="553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5530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5301"/>
                                        </p:tgtEl>
                                        <p:attrNameLst>
                                          <p:attrName>style.visibility</p:attrName>
                                        </p:attrNameLst>
                                      </p:cBhvr>
                                      <p:to>
                                        <p:strVal val="visible"/>
                                      </p:to>
                                    </p:set>
                                    <p:anim calcmode="lin" valueType="num">
                                      <p:cBhvr>
                                        <p:cTn id="14" dur="1000" fill="hold"/>
                                        <p:tgtEl>
                                          <p:spTgt spid="55301"/>
                                        </p:tgtEl>
                                        <p:attrNameLst>
                                          <p:attrName>ppt_x</p:attrName>
                                        </p:attrNameLst>
                                      </p:cBhvr>
                                      <p:tavLst>
                                        <p:tav tm="0">
                                          <p:val>
                                            <p:strVal val="#ppt_x-.2"/>
                                          </p:val>
                                        </p:tav>
                                        <p:tav tm="100000">
                                          <p:val>
                                            <p:strVal val="#ppt_x"/>
                                          </p:val>
                                        </p:tav>
                                      </p:tavLst>
                                    </p:anim>
                                    <p:anim calcmode="lin" valueType="num">
                                      <p:cBhvr>
                                        <p:cTn id="15" dur="1000" fill="hold"/>
                                        <p:tgtEl>
                                          <p:spTgt spid="5530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5301"/>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55302"/>
                                        </p:tgtEl>
                                        <p:attrNameLst>
                                          <p:attrName>style.visibility</p:attrName>
                                        </p:attrNameLst>
                                      </p:cBhvr>
                                      <p:to>
                                        <p:strVal val="visible"/>
                                      </p:to>
                                    </p:set>
                                    <p:anim calcmode="lin" valueType="num">
                                      <p:cBhvr>
                                        <p:cTn id="19" dur="1000" fill="hold"/>
                                        <p:tgtEl>
                                          <p:spTgt spid="55302"/>
                                        </p:tgtEl>
                                        <p:attrNameLst>
                                          <p:attrName>ppt_x</p:attrName>
                                        </p:attrNameLst>
                                      </p:cBhvr>
                                      <p:tavLst>
                                        <p:tav tm="0">
                                          <p:val>
                                            <p:strVal val="#ppt_x-.2"/>
                                          </p:val>
                                        </p:tav>
                                        <p:tav tm="100000">
                                          <p:val>
                                            <p:strVal val="#ppt_x"/>
                                          </p:val>
                                        </p:tav>
                                      </p:tavLst>
                                    </p:anim>
                                    <p:anim calcmode="lin" valueType="num">
                                      <p:cBhvr>
                                        <p:cTn id="20" dur="1000" fill="hold"/>
                                        <p:tgtEl>
                                          <p:spTgt spid="5530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5302"/>
                                        </p:tgtEl>
                                      </p:cBhvr>
                                    </p:animEffect>
                                  </p:childTnLst>
                                </p:cTn>
                              </p:par>
                              <p:par>
                                <p:cTn id="22" presetID="29" presetClass="entr" presetSubtype="0" fill="hold" nodeType="withEffect">
                                  <p:stCondLst>
                                    <p:cond delay="0"/>
                                  </p:stCondLst>
                                  <p:childTnLst>
                                    <p:set>
                                      <p:cBhvr>
                                        <p:cTn id="23" dur="1" fill="hold">
                                          <p:stCondLst>
                                            <p:cond delay="0"/>
                                          </p:stCondLst>
                                        </p:cTn>
                                        <p:tgtEl>
                                          <p:spTgt spid="55303"/>
                                        </p:tgtEl>
                                        <p:attrNameLst>
                                          <p:attrName>style.visibility</p:attrName>
                                        </p:attrNameLst>
                                      </p:cBhvr>
                                      <p:to>
                                        <p:strVal val="visible"/>
                                      </p:to>
                                    </p:set>
                                    <p:anim calcmode="lin" valueType="num">
                                      <p:cBhvr>
                                        <p:cTn id="24" dur="1000" fill="hold"/>
                                        <p:tgtEl>
                                          <p:spTgt spid="55303"/>
                                        </p:tgtEl>
                                        <p:attrNameLst>
                                          <p:attrName>ppt_x</p:attrName>
                                        </p:attrNameLst>
                                      </p:cBhvr>
                                      <p:tavLst>
                                        <p:tav tm="0">
                                          <p:val>
                                            <p:strVal val="#ppt_x-.2"/>
                                          </p:val>
                                        </p:tav>
                                        <p:tav tm="100000">
                                          <p:val>
                                            <p:strVal val="#ppt_x"/>
                                          </p:val>
                                        </p:tav>
                                      </p:tavLst>
                                    </p:anim>
                                    <p:anim calcmode="lin" valueType="num">
                                      <p:cBhvr>
                                        <p:cTn id="25" dur="1000" fill="hold"/>
                                        <p:tgtEl>
                                          <p:spTgt spid="5530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5303"/>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55313"/>
                                        </p:tgtEl>
                                        <p:attrNameLst>
                                          <p:attrName>style.visibility</p:attrName>
                                        </p:attrNameLst>
                                      </p:cBhvr>
                                      <p:to>
                                        <p:strVal val="visible"/>
                                      </p:to>
                                    </p:set>
                                    <p:anim calcmode="lin" valueType="num">
                                      <p:cBhvr>
                                        <p:cTn id="29" dur="1000" fill="hold"/>
                                        <p:tgtEl>
                                          <p:spTgt spid="55313"/>
                                        </p:tgtEl>
                                        <p:attrNameLst>
                                          <p:attrName>ppt_x</p:attrName>
                                        </p:attrNameLst>
                                      </p:cBhvr>
                                      <p:tavLst>
                                        <p:tav tm="0">
                                          <p:val>
                                            <p:strVal val="#ppt_x-.2"/>
                                          </p:val>
                                        </p:tav>
                                        <p:tav tm="100000">
                                          <p:val>
                                            <p:strVal val="#ppt_x"/>
                                          </p:val>
                                        </p:tav>
                                      </p:tavLst>
                                    </p:anim>
                                    <p:anim calcmode="lin" valueType="num">
                                      <p:cBhvr>
                                        <p:cTn id="30" dur="1000" fill="hold"/>
                                        <p:tgtEl>
                                          <p:spTgt spid="5531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55313"/>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55311"/>
                                        </p:tgtEl>
                                        <p:attrNameLst>
                                          <p:attrName>style.visibility</p:attrName>
                                        </p:attrNameLst>
                                      </p:cBhvr>
                                      <p:to>
                                        <p:strVal val="visible"/>
                                      </p:to>
                                    </p:set>
                                    <p:anim calcmode="lin" valueType="num">
                                      <p:cBhvr>
                                        <p:cTn id="36" dur="1000" fill="hold"/>
                                        <p:tgtEl>
                                          <p:spTgt spid="55311"/>
                                        </p:tgtEl>
                                        <p:attrNameLst>
                                          <p:attrName>ppt_x</p:attrName>
                                        </p:attrNameLst>
                                      </p:cBhvr>
                                      <p:tavLst>
                                        <p:tav tm="0">
                                          <p:val>
                                            <p:strVal val="#ppt_x-.2"/>
                                          </p:val>
                                        </p:tav>
                                        <p:tav tm="100000">
                                          <p:val>
                                            <p:strVal val="#ppt_x"/>
                                          </p:val>
                                        </p:tav>
                                      </p:tavLst>
                                    </p:anim>
                                    <p:anim calcmode="lin" valueType="num">
                                      <p:cBhvr>
                                        <p:cTn id="37" dur="1000" fill="hold"/>
                                        <p:tgtEl>
                                          <p:spTgt spid="5531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5311"/>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55312"/>
                                        </p:tgtEl>
                                        <p:attrNameLst>
                                          <p:attrName>style.visibility</p:attrName>
                                        </p:attrNameLst>
                                      </p:cBhvr>
                                      <p:to>
                                        <p:strVal val="visible"/>
                                      </p:to>
                                    </p:set>
                                    <p:anim calcmode="lin" valueType="num">
                                      <p:cBhvr>
                                        <p:cTn id="41" dur="1000" fill="hold"/>
                                        <p:tgtEl>
                                          <p:spTgt spid="55312"/>
                                        </p:tgtEl>
                                        <p:attrNameLst>
                                          <p:attrName>ppt_x</p:attrName>
                                        </p:attrNameLst>
                                      </p:cBhvr>
                                      <p:tavLst>
                                        <p:tav tm="0">
                                          <p:val>
                                            <p:strVal val="#ppt_x-.2"/>
                                          </p:val>
                                        </p:tav>
                                        <p:tav tm="100000">
                                          <p:val>
                                            <p:strVal val="#ppt_x"/>
                                          </p:val>
                                        </p:tav>
                                      </p:tavLst>
                                    </p:anim>
                                    <p:anim calcmode="lin" valueType="num">
                                      <p:cBhvr>
                                        <p:cTn id="42" dur="1000" fill="hold"/>
                                        <p:tgtEl>
                                          <p:spTgt spid="5531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55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P spid="55301" grpId="0" animBg="1"/>
      <p:bldP spid="55302" grpId="0" animBg="1"/>
      <p:bldP spid="55311" grpId="0" animBg="1"/>
      <p:bldP spid="55312" grpId="0" animBg="1"/>
      <p:bldP spid="553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9" name="标题 1"/>
          <p:cNvSpPr/>
          <p:nvPr/>
        </p:nvSpPr>
        <p:spPr>
          <a:xfrm>
            <a:off x="4648200" y="133350"/>
            <a:ext cx="4191000" cy="1143000"/>
          </a:xfrm>
          <a:prstGeom prst="rect">
            <a:avLst/>
          </a:prstGeom>
          <a:noFill/>
          <a:ln w="9525">
            <a:noFill/>
          </a:ln>
        </p:spPr>
        <p:txBody>
          <a:bodyPr anchor="ctr">
            <a:normAutofit/>
          </a:bodyP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defRPr>
            </a:lvl1pPr>
          </a:lstStyle>
          <a:p>
            <a:pPr lvl="0" algn="l"/>
            <a:r>
              <a:rPr lang="zh-CN" altLang="en-US" sz="4800" b="1" dirty="0">
                <a:solidFill>
                  <a:srgbClr val="00B0F0"/>
                </a:solidFill>
                <a:latin typeface="微软雅黑" panose="020B0503020204020204" pitchFamily="34" charset="-122"/>
                <a:ea typeface="微软雅黑" panose="020B0503020204020204" pitchFamily="34" charset="-122"/>
              </a:rPr>
              <a:t>法</a:t>
            </a:r>
            <a:r>
              <a:rPr lang="zh-CN" altLang="en-US" sz="4800" b="1" dirty="0">
                <a:solidFill>
                  <a:srgbClr val="FFC000"/>
                </a:solidFill>
                <a:latin typeface="微软雅黑" panose="020B0503020204020204" pitchFamily="34" charset="-122"/>
                <a:ea typeface="微软雅黑" panose="020B0503020204020204" pitchFamily="34" charset="-122"/>
              </a:rPr>
              <a:t>兰</a:t>
            </a:r>
            <a:r>
              <a:rPr lang="zh-CN" altLang="en-US" sz="4800" b="1" dirty="0">
                <a:solidFill>
                  <a:srgbClr val="92D050"/>
                </a:solidFill>
                <a:latin typeface="微软雅黑" panose="020B0503020204020204" pitchFamily="34" charset="-122"/>
                <a:ea typeface="微软雅黑" panose="020B0503020204020204" pitchFamily="34" charset="-122"/>
              </a:rPr>
              <a:t>克</a:t>
            </a:r>
            <a:r>
              <a:rPr lang="zh-CN" altLang="en-US" sz="4800" b="1" dirty="0">
                <a:solidFill>
                  <a:srgbClr val="7F7F7F"/>
                </a:solidFill>
                <a:latin typeface="微软雅黑" panose="020B0503020204020204" pitchFamily="34" charset="-122"/>
                <a:ea typeface="微软雅黑" panose="020B0503020204020204" pitchFamily="34" charset="-122"/>
              </a:rPr>
              <a:t>福</a:t>
            </a:r>
            <a:endParaRPr lang="zh-CN" altLang="en-US" sz="1600">
              <a:latin typeface="微软雅黑" panose="020B0503020204020204" pitchFamily="34" charset="-122"/>
              <a:ea typeface="微软雅黑" panose="020B0503020204020204" pitchFamily="34" charset="-122"/>
            </a:endParaRPr>
          </a:p>
        </p:txBody>
      </p:sp>
      <p:sp>
        <p:nvSpPr>
          <p:cNvPr id="47111" name="直接连接符 12"/>
          <p:cNvSpPr/>
          <p:nvPr/>
        </p:nvSpPr>
        <p:spPr>
          <a:xfrm>
            <a:off x="0" y="361950"/>
            <a:ext cx="4754563" cy="1588"/>
          </a:xfrm>
          <a:prstGeom prst="line">
            <a:avLst/>
          </a:prstGeom>
          <a:ln w="9525" cap="flat" cmpd="sng">
            <a:solidFill>
              <a:srgbClr val="BFBFBF"/>
            </a:solidFill>
            <a:prstDash val="solid"/>
            <a:headEnd type="none" w="med" len="med"/>
            <a:tailEnd type="none" w="med" len="med"/>
          </a:ln>
        </p:spPr>
      </p:sp>
      <p:sp>
        <p:nvSpPr>
          <p:cNvPr id="47118" name="文本框 47117"/>
          <p:cNvSpPr txBox="1"/>
          <p:nvPr/>
        </p:nvSpPr>
        <p:spPr>
          <a:xfrm>
            <a:off x="6858000" y="209550"/>
            <a:ext cx="2057400" cy="274638"/>
          </a:xfrm>
          <a:prstGeom prst="rect">
            <a:avLst/>
          </a:prstGeom>
          <a:noFill/>
          <a:ln w="9525">
            <a:noFill/>
          </a:ln>
        </p:spPr>
        <p:txBody>
          <a:bodyPr>
            <a:spAutoFit/>
          </a:bodyPr>
          <a:p>
            <a:pPr>
              <a:spcBef>
                <a:spcPct val="50000"/>
              </a:spcBef>
            </a:pPr>
            <a:r>
              <a:rPr lang="en-US" altLang="zh-CN">
                <a:solidFill>
                  <a:srgbClr val="606060"/>
                </a:solidFill>
                <a:latin typeface="微软雅黑" panose="020B0503020204020204" pitchFamily="34" charset="-122"/>
                <a:ea typeface="微软雅黑" panose="020B0503020204020204" pitchFamily="34" charset="-122"/>
              </a:rPr>
              <a:t>F</a:t>
            </a:r>
            <a:r>
              <a:rPr lang="en-US" altLang="zh-CN">
                <a:solidFill>
                  <a:srgbClr val="0099FF"/>
                </a:solidFill>
                <a:latin typeface="微软雅黑" panose="020B0503020204020204" pitchFamily="34" charset="-122"/>
                <a:ea typeface="微软雅黑" panose="020B0503020204020204" pitchFamily="34" charset="-122"/>
              </a:rPr>
              <a:t>rank</a:t>
            </a:r>
            <a:r>
              <a:rPr lang="en-US" altLang="zh-CN">
                <a:solidFill>
                  <a:srgbClr val="FFAD00"/>
                </a:solidFill>
                <a:latin typeface="微软雅黑" panose="020B0503020204020204" pitchFamily="34" charset="-122"/>
                <a:ea typeface="微软雅黑" panose="020B0503020204020204" pitchFamily="34" charset="-122"/>
              </a:rPr>
              <a:t>furt </a:t>
            </a:r>
            <a:r>
              <a:rPr lang="zh-CN" altLang="en-US" dirty="0">
                <a:latin typeface="Arial" panose="020B0604020202020204" pitchFamily="34" charset="0"/>
                <a:ea typeface="微软雅黑" panose="020B0503020204020204" pitchFamily="34" charset="-122"/>
              </a:rPr>
              <a:t>▪</a:t>
            </a:r>
            <a:r>
              <a:rPr lang="zh-CN" altLang="en-US" dirty="0">
                <a:solidFill>
                  <a:srgbClr val="FE9F00"/>
                </a:solidFill>
                <a:latin typeface="Arial" panose="020B0604020202020204" pitchFamily="34" charset="0"/>
                <a:ea typeface="微软雅黑" panose="020B0503020204020204" pitchFamily="34" charset="-122"/>
              </a:rPr>
              <a:t> </a:t>
            </a:r>
            <a:r>
              <a:rPr lang="en-US" altLang="zh-CN">
                <a:solidFill>
                  <a:srgbClr val="FE9F00"/>
                </a:solidFill>
                <a:latin typeface="Arial" panose="020B0604020202020204" pitchFamily="34" charset="0"/>
                <a:ea typeface="微软雅黑" panose="020B0503020204020204" pitchFamily="34" charset="-122"/>
              </a:rPr>
              <a:t>Deutschland</a:t>
            </a:r>
            <a:endParaRPr lang="en-US" altLang="zh-CN">
              <a:solidFill>
                <a:srgbClr val="0099FF"/>
              </a:solidFill>
              <a:latin typeface="Arial" panose="020B0604020202020204" pitchFamily="34" charset="0"/>
              <a:ea typeface="微软雅黑" panose="020B0503020204020204" pitchFamily="34" charset="-122"/>
            </a:endParaRPr>
          </a:p>
        </p:txBody>
      </p:sp>
      <p:sp>
        <p:nvSpPr>
          <p:cNvPr id="47119" name="文本框 47118"/>
          <p:cNvSpPr txBox="1"/>
          <p:nvPr/>
        </p:nvSpPr>
        <p:spPr>
          <a:xfrm>
            <a:off x="4724400" y="1047750"/>
            <a:ext cx="4419600" cy="1004888"/>
          </a:xfrm>
          <a:prstGeom prst="rect">
            <a:avLst/>
          </a:prstGeom>
          <a:noFill/>
          <a:ln w="9525">
            <a:noFill/>
          </a:ln>
        </p:spPr>
        <p:txBody>
          <a:bodyPr>
            <a:spAutoFit/>
          </a:bodyPr>
          <a:p>
            <a:pPr>
              <a:spcBef>
                <a:spcPct val="50000"/>
              </a:spcBef>
            </a:pPr>
            <a:r>
              <a:rPr lang="zh-CN" altLang="en-US" b="1" dirty="0">
                <a:solidFill>
                  <a:srgbClr val="606060"/>
                </a:solidFill>
                <a:latin typeface="Arial" panose="020B0604020202020204" pitchFamily="34" charset="0"/>
                <a:ea typeface="微软雅黑" panose="020B0503020204020204" pitchFamily="34" charset="-122"/>
              </a:rPr>
              <a:t>法兰克福，位于莱茵河中部的支流美因河的下游因此正式全名为美因河畔法兰克福。是德国重要工商业、金融和交通中心，黑森州最大城市，。它也是德国最大航空站、铁路枢纽。也是著名诗人歌德的故乡；被誉为“美茵河畔的耶路撒冷”、“德国最大的书柜”。</a:t>
            </a:r>
            <a:r>
              <a:rPr lang="zh-CN" altLang="en-US" b="1" dirty="0">
                <a:solidFill>
                  <a:srgbClr val="606060"/>
                </a:solidFill>
                <a:latin typeface="Arial" panose="020B0604020202020204" pitchFamily="34" charset="0"/>
                <a:ea typeface="方正启体简体" pitchFamily="65" charset="-122"/>
              </a:rPr>
              <a:t> </a:t>
            </a:r>
            <a:endParaRPr lang="zh-CN" altLang="en-US" b="1" dirty="0">
              <a:solidFill>
                <a:srgbClr val="606060"/>
              </a:solidFill>
              <a:latin typeface="Arial" panose="020B0604020202020204" pitchFamily="34" charset="0"/>
              <a:ea typeface="方正启体简体" pitchFamily="65" charset="-122"/>
            </a:endParaRPr>
          </a:p>
        </p:txBody>
      </p:sp>
      <p:sp>
        <p:nvSpPr>
          <p:cNvPr id="47120" name="圆角矩形 16"/>
          <p:cNvSpPr/>
          <p:nvPr/>
        </p:nvSpPr>
        <p:spPr>
          <a:xfrm>
            <a:off x="457200" y="2114550"/>
            <a:ext cx="8281988" cy="2808288"/>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7122" name="文本框 47121"/>
          <p:cNvSpPr txBox="1"/>
          <p:nvPr/>
        </p:nvSpPr>
        <p:spPr>
          <a:xfrm>
            <a:off x="4114800" y="2552700"/>
            <a:ext cx="793750" cy="2228850"/>
          </a:xfrm>
          <a:prstGeom prst="rect">
            <a:avLst/>
          </a:prstGeom>
          <a:noFill/>
          <a:ln w="9525">
            <a:noFill/>
          </a:ln>
        </p:spPr>
        <p:txBody>
          <a:bodyPr vert="eaVert">
            <a:spAutoFit/>
          </a:bodyPr>
          <a:p>
            <a:pPr>
              <a:spcBef>
                <a:spcPct val="50000"/>
              </a:spcBef>
            </a:pPr>
            <a:r>
              <a:rPr lang="zh-CN" altLang="en-US" sz="4000" dirty="0">
                <a:solidFill>
                  <a:srgbClr val="0099FF"/>
                </a:solidFill>
                <a:latin typeface="Arial" panose="020B0604020202020204" pitchFamily="34" charset="0"/>
                <a:ea typeface="微软雅黑" panose="020B0503020204020204" pitchFamily="34" charset="-122"/>
              </a:rPr>
              <a:t>双</a:t>
            </a:r>
            <a:r>
              <a:rPr lang="zh-CN" altLang="en-US" sz="4000" dirty="0">
                <a:solidFill>
                  <a:srgbClr val="FE9F00"/>
                </a:solidFill>
                <a:latin typeface="Arial" panose="020B0604020202020204" pitchFamily="34" charset="0"/>
                <a:ea typeface="微软雅黑" panose="020B0503020204020204" pitchFamily="34" charset="-122"/>
              </a:rPr>
              <a:t>面</a:t>
            </a:r>
            <a:r>
              <a:rPr lang="zh-CN" altLang="en-US" sz="4000" dirty="0">
                <a:solidFill>
                  <a:schemeClr val="folHlink"/>
                </a:solidFill>
                <a:latin typeface="Arial" panose="020B0604020202020204" pitchFamily="34" charset="0"/>
                <a:ea typeface="微软雅黑" panose="020B0503020204020204" pitchFamily="34" charset="-122"/>
              </a:rPr>
              <a:t>之</a:t>
            </a:r>
            <a:r>
              <a:rPr lang="zh-CN" altLang="en-US" sz="4000" dirty="0">
                <a:solidFill>
                  <a:srgbClr val="606060"/>
                </a:solidFill>
                <a:latin typeface="Arial" panose="020B0604020202020204" pitchFamily="34" charset="0"/>
                <a:ea typeface="微软雅黑" panose="020B0503020204020204" pitchFamily="34" charset="-122"/>
              </a:rPr>
              <a:t>城</a:t>
            </a:r>
            <a:endParaRPr lang="zh-CN" altLang="en-US" sz="4000" dirty="0">
              <a:solidFill>
                <a:srgbClr val="606060"/>
              </a:solidFill>
              <a:latin typeface="Arial" panose="020B0604020202020204" pitchFamily="34" charset="0"/>
              <a:ea typeface="微软雅黑" panose="020B0503020204020204" pitchFamily="34" charset="-122"/>
            </a:endParaRPr>
          </a:p>
        </p:txBody>
      </p:sp>
      <p:sp>
        <p:nvSpPr>
          <p:cNvPr id="47123" name="矩形 17"/>
          <p:cNvSpPr/>
          <p:nvPr/>
        </p:nvSpPr>
        <p:spPr>
          <a:xfrm>
            <a:off x="1241425" y="2190750"/>
            <a:ext cx="1811338" cy="579438"/>
          </a:xfrm>
          <a:prstGeom prst="rect">
            <a:avLst/>
          </a:prstGeom>
          <a:noFill/>
          <a:ln w="9525">
            <a:noFill/>
          </a:ln>
        </p:spPr>
        <p:txBody>
          <a:bodyPr wrap="none">
            <a:spAutoFit/>
          </a:bodyPr>
          <a:p>
            <a:pPr algn="ctr" eaLnBrk="1" hangingPunct="1"/>
            <a:r>
              <a:rPr lang="en-US" altLang="zh-CN" sz="3200" b="1">
                <a:solidFill>
                  <a:srgbClr val="000000"/>
                </a:solidFill>
                <a:latin typeface="微软雅黑" panose="020B0503020204020204" pitchFamily="34" charset="-122"/>
                <a:ea typeface="微软雅黑" panose="020B0503020204020204" pitchFamily="34" charset="-122"/>
                <a:sym typeface="Arial Black" panose="020B0A04020102020204" pitchFamily="34" charset="0"/>
              </a:rPr>
              <a:t>Modern</a:t>
            </a:r>
            <a:endParaRPr lang="en-US" altLang="zh-CN" sz="1800">
              <a:latin typeface="微软雅黑" panose="020B0503020204020204" pitchFamily="34" charset="-122"/>
              <a:ea typeface="微软雅黑" panose="020B0503020204020204" pitchFamily="34" charset="-122"/>
            </a:endParaRPr>
          </a:p>
        </p:txBody>
      </p:sp>
      <p:sp>
        <p:nvSpPr>
          <p:cNvPr id="47124" name="文本框 47123"/>
          <p:cNvSpPr txBox="1"/>
          <p:nvPr/>
        </p:nvSpPr>
        <p:spPr>
          <a:xfrm>
            <a:off x="5562600" y="2190750"/>
            <a:ext cx="2133600" cy="579438"/>
          </a:xfrm>
          <a:prstGeom prst="rect">
            <a:avLst/>
          </a:prstGeom>
          <a:noFill/>
          <a:ln w="9525">
            <a:noFill/>
          </a:ln>
        </p:spPr>
        <p:txBody>
          <a:bodyPr>
            <a:spAutoFit/>
          </a:bodyPr>
          <a:p>
            <a:pPr>
              <a:spcBef>
                <a:spcPct val="50000"/>
              </a:spcBef>
            </a:pPr>
            <a:r>
              <a:rPr lang="en-US" altLang="zh-CN" sz="3200" b="1">
                <a:latin typeface="Arial" panose="020B0604020202020204" pitchFamily="34" charset="0"/>
                <a:ea typeface="微软雅黑" panose="020B0503020204020204" pitchFamily="34" charset="-122"/>
              </a:rPr>
              <a:t>Tradition</a:t>
            </a:r>
            <a:endParaRPr lang="zh-CN" altLang="en-US" sz="3200" b="1" dirty="0">
              <a:latin typeface="Arial" panose="020B0604020202020204" pitchFamily="34" charset="0"/>
              <a:ea typeface="微软雅黑" panose="020B0503020204020204" pitchFamily="34" charset="-122"/>
            </a:endParaRPr>
          </a:p>
        </p:txBody>
      </p:sp>
      <p:sp>
        <p:nvSpPr>
          <p:cNvPr id="47125" name="文本框 47124"/>
          <p:cNvSpPr txBox="1"/>
          <p:nvPr/>
        </p:nvSpPr>
        <p:spPr>
          <a:xfrm>
            <a:off x="685800" y="2876550"/>
            <a:ext cx="3200400" cy="1279525"/>
          </a:xfrm>
          <a:prstGeom prst="rect">
            <a:avLst/>
          </a:prstGeom>
          <a:noFill/>
          <a:ln w="9525">
            <a:noFill/>
          </a:ln>
        </p:spPr>
        <p:txBody>
          <a:bodyPr>
            <a:spAutoFit/>
          </a:bodyPr>
          <a:p>
            <a:pPr>
              <a:spcBef>
                <a:spcPct val="50000"/>
              </a:spcBef>
            </a:pPr>
            <a:r>
              <a:rPr lang="zh-CN" altLang="en-US" dirty="0">
                <a:latin typeface="微软雅黑" panose="020B0503020204020204" pitchFamily="34" charset="-122"/>
                <a:ea typeface="微软雅黑" panose="020B0503020204020204" pitchFamily="34" charset="-122"/>
              </a:rPr>
              <a:t>      法兰克福的现代体现在城市建设和经济成就上，这里不仅有着欧洲最高的现代建筑，还有大型的购物区“采尔步行街”以及国际著名的展览会；</a:t>
            </a:r>
            <a:endParaRPr lang="zh-CN" altLang="en-US" dirty="0">
              <a:latin typeface="微软雅黑" panose="020B0503020204020204" pitchFamily="34" charset="-122"/>
              <a:ea typeface="微软雅黑" panose="020B0503020204020204" pitchFamily="34" charset="-122"/>
            </a:endParaRPr>
          </a:p>
          <a:p>
            <a:pPr>
              <a:spcBef>
                <a:spcPct val="50000"/>
              </a:spcBef>
            </a:pPr>
            <a:r>
              <a:rPr lang="zh-CN" altLang="en-US" dirty="0">
                <a:latin typeface="微软雅黑" panose="020B0503020204020204" pitchFamily="34" charset="-122"/>
                <a:ea typeface="微软雅黑" panose="020B0503020204020204" pitchFamily="34" charset="-122"/>
              </a:rPr>
              <a:t>      欧洲央行、德意志央行等众多银行都将总部设于此；</a:t>
            </a:r>
            <a:endParaRPr lang="zh-CN" altLang="en-US" dirty="0">
              <a:latin typeface="微软雅黑" panose="020B0503020204020204" pitchFamily="34" charset="-122"/>
              <a:ea typeface="微软雅黑" panose="020B0503020204020204" pitchFamily="34" charset="-122"/>
            </a:endParaRPr>
          </a:p>
        </p:txBody>
      </p:sp>
      <p:sp>
        <p:nvSpPr>
          <p:cNvPr id="47126" name="文本框 47125"/>
          <p:cNvSpPr txBox="1"/>
          <p:nvPr/>
        </p:nvSpPr>
        <p:spPr>
          <a:xfrm>
            <a:off x="5105400" y="2800350"/>
            <a:ext cx="3352800" cy="1644650"/>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       法兰克福的传统与古老则体现在遗留在这座城市里的建筑上还有那种城市的人文气息中，它是一座文化名城。这里是世界文豪歌德的故乡，歌德的故居就在市中心。</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       法兰罗马贝格广场克福有</a:t>
            </a:r>
            <a:r>
              <a:rPr lang="en-US" altLang="zh-CN">
                <a:latin typeface="Arial" panose="020B0604020202020204" pitchFamily="34" charset="0"/>
                <a:ea typeface="微软雅黑" panose="020B0503020204020204" pitchFamily="34" charset="-122"/>
              </a:rPr>
              <a:t>17</a:t>
            </a:r>
            <a:r>
              <a:rPr lang="zh-CN" altLang="en-US" dirty="0">
                <a:latin typeface="Arial" panose="020B0604020202020204" pitchFamily="34" charset="0"/>
                <a:ea typeface="微软雅黑" panose="020B0503020204020204" pitchFamily="34" charset="-122"/>
              </a:rPr>
              <a:t>个博物馆和许多的名胜古迹，古罗马人遗迹、棕榈树公园、黑宁格尔塔、尤斯蒂努斯教堂、古歌剧院等都值得游人一看。</a:t>
            </a:r>
            <a:endParaRPr lang="zh-CN" altLang="en-US" dirty="0">
              <a:latin typeface="Arial" panose="020B0604020202020204" pitchFamily="34" charset="0"/>
              <a:ea typeface="微软雅黑" panose="020B0503020204020204" pitchFamily="34" charset="-122"/>
            </a:endParaRPr>
          </a:p>
        </p:txBody>
      </p:sp>
      <p:pic>
        <p:nvPicPr>
          <p:cNvPr id="47127" name="图片 47126" descr="法兰克福 双面"/>
          <p:cNvPicPr>
            <a:picLocks noChangeAspect="1"/>
          </p:cNvPicPr>
          <p:nvPr/>
        </p:nvPicPr>
        <p:blipFill>
          <a:blip r:embed="rId1"/>
          <a:stretch>
            <a:fillRect/>
          </a:stretch>
        </p:blipFill>
        <p:spPr>
          <a:xfrm>
            <a:off x="762000" y="2724150"/>
            <a:ext cx="3124200" cy="2171700"/>
          </a:xfrm>
          <a:prstGeom prst="rect">
            <a:avLst/>
          </a:prstGeom>
          <a:noFill/>
          <a:ln w="9525">
            <a:noFill/>
          </a:ln>
        </p:spPr>
      </p:pic>
      <p:pic>
        <p:nvPicPr>
          <p:cNvPr id="47128" name="图片 47127" descr="法兰克福  古代面"/>
          <p:cNvPicPr>
            <a:picLocks noChangeAspect="1"/>
          </p:cNvPicPr>
          <p:nvPr/>
        </p:nvPicPr>
        <p:blipFill>
          <a:blip r:embed="rId2"/>
          <a:stretch>
            <a:fillRect/>
          </a:stretch>
        </p:blipFill>
        <p:spPr>
          <a:xfrm>
            <a:off x="5181600" y="2724150"/>
            <a:ext cx="3200400" cy="2171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wedge">
                                      <p:cBhvr>
                                        <p:cTn id="7" dur="2000"/>
                                        <p:tgtEl>
                                          <p:spTgt spid="4712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7122"/>
                                        </p:tgtEl>
                                        <p:attrNameLst>
                                          <p:attrName>style.visibility</p:attrName>
                                        </p:attrNameLst>
                                      </p:cBhvr>
                                      <p:to>
                                        <p:strVal val="visible"/>
                                      </p:to>
                                    </p:set>
                                    <p:animEffect transition="in" filter="wedge">
                                      <p:cBhvr>
                                        <p:cTn id="10" dur="2000"/>
                                        <p:tgtEl>
                                          <p:spTgt spid="4712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7123"/>
                                        </p:tgtEl>
                                        <p:attrNameLst>
                                          <p:attrName>style.visibility</p:attrName>
                                        </p:attrNameLst>
                                      </p:cBhvr>
                                      <p:to>
                                        <p:strVal val="visible"/>
                                      </p:to>
                                    </p:set>
                                    <p:animEffect transition="in" filter="wedge">
                                      <p:cBhvr>
                                        <p:cTn id="13" dur="2000"/>
                                        <p:tgtEl>
                                          <p:spTgt spid="4712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7124"/>
                                        </p:tgtEl>
                                        <p:attrNameLst>
                                          <p:attrName>style.visibility</p:attrName>
                                        </p:attrNameLst>
                                      </p:cBhvr>
                                      <p:to>
                                        <p:strVal val="visible"/>
                                      </p:to>
                                    </p:set>
                                    <p:animEffect transition="in" filter="wedge">
                                      <p:cBhvr>
                                        <p:cTn id="16" dur="2000"/>
                                        <p:tgtEl>
                                          <p:spTgt spid="4712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47125"/>
                                        </p:tgtEl>
                                        <p:attrNameLst>
                                          <p:attrName>style.visibility</p:attrName>
                                        </p:attrNameLst>
                                      </p:cBhvr>
                                      <p:to>
                                        <p:strVal val="visible"/>
                                      </p:to>
                                    </p:set>
                                    <p:animEffect transition="in" filter="wedge">
                                      <p:cBhvr>
                                        <p:cTn id="19" dur="2000"/>
                                        <p:tgtEl>
                                          <p:spTgt spid="471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7127"/>
                                        </p:tgtEl>
                                        <p:attrNameLst>
                                          <p:attrName>style.visibility</p:attrName>
                                        </p:attrNameLst>
                                      </p:cBhvr>
                                      <p:to>
                                        <p:strVal val="visible"/>
                                      </p:to>
                                    </p:set>
                                    <p:animEffect transition="in" filter="fade">
                                      <p:cBhvr>
                                        <p:cTn id="24" dur="2000"/>
                                        <p:tgtEl>
                                          <p:spTgt spid="47127"/>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7126"/>
                                        </p:tgtEl>
                                        <p:attrNameLst>
                                          <p:attrName>style.visibility</p:attrName>
                                        </p:attrNameLst>
                                      </p:cBhvr>
                                      <p:to>
                                        <p:strVal val="visible"/>
                                      </p:to>
                                    </p:set>
                                    <p:animEffect transition="in" filter="wedge">
                                      <p:cBhvr>
                                        <p:cTn id="27" dur="2000"/>
                                        <p:tgtEl>
                                          <p:spTgt spid="4712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47128"/>
                                        </p:tgtEl>
                                        <p:attrNameLst>
                                          <p:attrName>style.visibility</p:attrName>
                                        </p:attrNameLst>
                                      </p:cBhvr>
                                      <p:to>
                                        <p:strVal val="visible"/>
                                      </p:to>
                                    </p:set>
                                    <p:animEffect transition="in" filter="diamond(in)">
                                      <p:cBhvr>
                                        <p:cTn id="32" dur="2000"/>
                                        <p:tgtEl>
                                          <p:spTgt spid="47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animBg="1"/>
      <p:bldP spid="47122" grpId="0"/>
      <p:bldP spid="47123" grpId="0"/>
      <p:bldP spid="47124" grpId="0"/>
      <p:bldP spid="47125" grpId="0"/>
      <p:bldP spid="471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6" name="直接连接符 12"/>
          <p:cNvSpPr/>
          <p:nvPr/>
        </p:nvSpPr>
        <p:spPr>
          <a:xfrm>
            <a:off x="304800" y="514350"/>
            <a:ext cx="1676400" cy="0"/>
          </a:xfrm>
          <a:prstGeom prst="line">
            <a:avLst/>
          </a:prstGeom>
          <a:ln w="9525" cap="flat" cmpd="sng">
            <a:solidFill>
              <a:srgbClr val="BFBFBF"/>
            </a:solidFill>
            <a:prstDash val="solid"/>
            <a:headEnd type="none" w="med" len="med"/>
            <a:tailEnd type="none" w="med" len="med"/>
          </a:ln>
        </p:spPr>
      </p:sp>
      <p:sp>
        <p:nvSpPr>
          <p:cNvPr id="49157" name="矩形 17"/>
          <p:cNvSpPr/>
          <p:nvPr/>
        </p:nvSpPr>
        <p:spPr>
          <a:xfrm>
            <a:off x="228600" y="0"/>
            <a:ext cx="1811338" cy="579438"/>
          </a:xfrm>
          <a:prstGeom prst="rect">
            <a:avLst/>
          </a:prstGeom>
          <a:noFill/>
          <a:ln w="9525">
            <a:noFill/>
          </a:ln>
        </p:spPr>
        <p:txBody>
          <a:bodyPr wrap="none">
            <a:spAutoFit/>
          </a:bodyPr>
          <a:p>
            <a:pPr algn="ctr" eaLnBrk="1" hangingPunct="1"/>
            <a:r>
              <a:rPr lang="en-US" altLang="zh-CN" sz="3200" b="1">
                <a:solidFill>
                  <a:srgbClr val="000000"/>
                </a:solidFill>
                <a:latin typeface="微软雅黑" panose="020B0503020204020204" pitchFamily="34" charset="-122"/>
                <a:ea typeface="微软雅黑" panose="020B0503020204020204" pitchFamily="34" charset="-122"/>
                <a:sym typeface="Arial Black" panose="020B0A04020102020204" pitchFamily="34" charset="0"/>
              </a:rPr>
              <a:t>Modern</a:t>
            </a:r>
            <a:endParaRPr lang="en-US" altLang="zh-CN" sz="1800">
              <a:latin typeface="微软雅黑" panose="020B0503020204020204" pitchFamily="34" charset="-122"/>
              <a:ea typeface="微软雅黑" panose="020B0503020204020204" pitchFamily="34" charset="-122"/>
            </a:endParaRPr>
          </a:p>
        </p:txBody>
      </p:sp>
      <p:sp>
        <p:nvSpPr>
          <p:cNvPr id="49158" name="标题 1"/>
          <p:cNvSpPr/>
          <p:nvPr/>
        </p:nvSpPr>
        <p:spPr>
          <a:xfrm>
            <a:off x="1981200" y="209550"/>
            <a:ext cx="990600" cy="304800"/>
          </a:xfrm>
          <a:prstGeom prst="rect">
            <a:avLst/>
          </a:prstGeom>
          <a:noFill/>
          <a:ln w="9525">
            <a:noFill/>
          </a:ln>
        </p:spPr>
        <p:txBody>
          <a:bodyPr anchor="ctr">
            <a:normAutofit/>
          </a:bodyP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defRPr>
            </a:lvl1pPr>
          </a:lstStyle>
          <a:p>
            <a:pPr lvl="0" algn="l"/>
            <a:r>
              <a:rPr lang="zh-CN" altLang="en-US" sz="1400" b="1" dirty="0">
                <a:solidFill>
                  <a:srgbClr val="00B0F0"/>
                </a:solidFill>
                <a:latin typeface="微软雅黑" panose="020B0503020204020204" pitchFamily="34" charset="-122"/>
                <a:ea typeface="微软雅黑" panose="020B0503020204020204" pitchFamily="34" charset="-122"/>
              </a:rPr>
              <a:t>法</a:t>
            </a:r>
            <a:r>
              <a:rPr lang="zh-CN" altLang="en-US" sz="1400" b="1" dirty="0">
                <a:solidFill>
                  <a:srgbClr val="FFC000"/>
                </a:solidFill>
                <a:latin typeface="微软雅黑" panose="020B0503020204020204" pitchFamily="34" charset="-122"/>
                <a:ea typeface="微软雅黑" panose="020B0503020204020204" pitchFamily="34" charset="-122"/>
              </a:rPr>
              <a:t>兰</a:t>
            </a:r>
            <a:r>
              <a:rPr lang="zh-CN" altLang="en-US" sz="1400" b="1" dirty="0">
                <a:solidFill>
                  <a:srgbClr val="92D050"/>
                </a:solidFill>
                <a:latin typeface="微软雅黑" panose="020B0503020204020204" pitchFamily="34" charset="-122"/>
                <a:ea typeface="微软雅黑" panose="020B0503020204020204" pitchFamily="34" charset="-122"/>
              </a:rPr>
              <a:t>克</a:t>
            </a:r>
            <a:r>
              <a:rPr lang="zh-CN" altLang="en-US" sz="1400" b="1" dirty="0">
                <a:solidFill>
                  <a:srgbClr val="7F7F7F"/>
                </a:solidFill>
                <a:latin typeface="微软雅黑" panose="020B0503020204020204" pitchFamily="34" charset="-122"/>
                <a:ea typeface="微软雅黑" panose="020B0503020204020204" pitchFamily="34" charset="-122"/>
              </a:rPr>
              <a:t>福</a:t>
            </a:r>
            <a:endParaRPr lang="zh-CN" altLang="en-US" sz="1400">
              <a:latin typeface="微软雅黑" panose="020B0503020204020204" pitchFamily="34" charset="-122"/>
              <a:ea typeface="微软雅黑" panose="020B0503020204020204" pitchFamily="34" charset="-122"/>
            </a:endParaRPr>
          </a:p>
        </p:txBody>
      </p:sp>
      <p:sp>
        <p:nvSpPr>
          <p:cNvPr id="49159" name="圆角矩形 16"/>
          <p:cNvSpPr/>
          <p:nvPr/>
        </p:nvSpPr>
        <p:spPr>
          <a:xfrm rot="5400000">
            <a:off x="-381000" y="1962150"/>
            <a:ext cx="3733800" cy="23622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rot="10800000" vert="eaVert"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9160" name="文本框 49159"/>
          <p:cNvSpPr txBox="1"/>
          <p:nvPr/>
        </p:nvSpPr>
        <p:spPr>
          <a:xfrm>
            <a:off x="381000" y="1428750"/>
            <a:ext cx="2286000" cy="2682875"/>
          </a:xfrm>
          <a:prstGeom prst="rect">
            <a:avLst/>
          </a:prstGeom>
          <a:noFill/>
          <a:ln w="9525">
            <a:noFill/>
          </a:ln>
        </p:spPr>
        <p:txBody>
          <a:bodyPr>
            <a:spAutoFit/>
          </a:bodyPr>
          <a:p>
            <a:pPr>
              <a:spcBef>
                <a:spcPct val="50000"/>
              </a:spcBef>
            </a:pPr>
            <a:r>
              <a:rPr lang="zh-CN" altLang="en-US" sz="1000" b="1" dirty="0">
                <a:latin typeface="Arial" panose="020B0604020202020204" pitchFamily="34" charset="0"/>
                <a:ea typeface="微软雅黑" panose="020B0503020204020204" pitchFamily="34" charset="-122"/>
              </a:rPr>
              <a:t>在法兰克福，你能找到全德国最杰出的电影艺术博物馆；位于波兹坦广场的这座博物馆是德国有史以来第一座以电影为主题的展览馆。</a:t>
            </a:r>
            <a:endParaRPr lang="zh-CN" altLang="en-US" sz="1000" b="1" dirty="0">
              <a:latin typeface="Arial" panose="020B0604020202020204" pitchFamily="34" charset="0"/>
              <a:ea typeface="微软雅黑" panose="020B0503020204020204" pitchFamily="34" charset="-122"/>
            </a:endParaRPr>
          </a:p>
          <a:p>
            <a:pPr>
              <a:spcBef>
                <a:spcPct val="50000"/>
              </a:spcBef>
            </a:pPr>
            <a:r>
              <a:rPr lang="zh-CN" altLang="en-US" sz="900" b="1" dirty="0">
                <a:solidFill>
                  <a:srgbClr val="9F1D2E"/>
                </a:solidFill>
                <a:latin typeface="Arial" panose="020B0604020202020204" pitchFamily="34" charset="0"/>
                <a:ea typeface="微软雅黑" panose="020B0503020204020204" pitchFamily="34" charset="-122"/>
              </a:rPr>
              <a:t>一楼，</a:t>
            </a:r>
            <a:r>
              <a:rPr lang="zh-CN" altLang="en-US" dirty="0">
                <a:latin typeface="Arial" panose="020B0604020202020204" pitchFamily="34" charset="0"/>
                <a:ea typeface="微软雅黑" panose="020B0503020204020204" pitchFamily="34" charset="-122"/>
              </a:rPr>
              <a:t>着重以物品编年史的手法向游客展出电影的发展历程，</a:t>
            </a:r>
            <a:r>
              <a:rPr lang="zh-CN" altLang="en-US" sz="1000" b="1" dirty="0">
                <a:latin typeface="Arial" panose="020B0604020202020204" pitchFamily="34" charset="0"/>
                <a:ea typeface="微软雅黑" panose="020B0503020204020204" pitchFamily="34" charset="-122"/>
              </a:rPr>
              <a:t>包括：雷诺</a:t>
            </a:r>
            <a:r>
              <a:rPr lang="en-US" altLang="zh-CN" sz="1000" b="1">
                <a:latin typeface="Arial" panose="020B0604020202020204" pitchFamily="34" charset="0"/>
                <a:ea typeface="微软雅黑" panose="020B0503020204020204" pitchFamily="34" charset="-122"/>
              </a:rPr>
              <a:t>1882</a:t>
            </a:r>
            <a:r>
              <a:rPr lang="zh-CN" altLang="en-US" sz="1000" b="1" dirty="0">
                <a:latin typeface="Arial" panose="020B0604020202020204" pitchFamily="34" charset="0"/>
                <a:ea typeface="微软雅黑" panose="020B0503020204020204" pitchFamily="34" charset="-122"/>
              </a:rPr>
              <a:t>年发明的“实用镜”，爱迪生</a:t>
            </a:r>
            <a:r>
              <a:rPr lang="en-US" altLang="zh-CN" sz="1000" b="1">
                <a:latin typeface="Arial" panose="020B0604020202020204" pitchFamily="34" charset="0"/>
                <a:ea typeface="微软雅黑" panose="020B0503020204020204" pitchFamily="34" charset="-122"/>
              </a:rPr>
              <a:t>1889</a:t>
            </a:r>
            <a:r>
              <a:rPr lang="zh-CN" altLang="en-US" sz="1000" b="1" dirty="0">
                <a:latin typeface="Arial" panose="020B0604020202020204" pitchFamily="34" charset="0"/>
                <a:ea typeface="微软雅黑" panose="020B0503020204020204" pitchFamily="34" charset="-122"/>
              </a:rPr>
              <a:t>年发明的活动电影放映机，卢米埃兄弟</a:t>
            </a:r>
            <a:r>
              <a:rPr lang="en-US" altLang="zh-CN" sz="1000" b="1">
                <a:latin typeface="Arial" panose="020B0604020202020204" pitchFamily="34" charset="0"/>
                <a:ea typeface="微软雅黑" panose="020B0503020204020204" pitchFamily="34" charset="-122"/>
              </a:rPr>
              <a:t>1895</a:t>
            </a:r>
            <a:r>
              <a:rPr lang="zh-CN" altLang="en-US" sz="1000" b="1" dirty="0">
                <a:latin typeface="Arial" panose="020B0604020202020204" pitchFamily="34" charset="0"/>
                <a:ea typeface="微软雅黑" panose="020B0503020204020204" pitchFamily="34" charset="-122"/>
              </a:rPr>
              <a:t>年发明的“电影机”</a:t>
            </a:r>
            <a:r>
              <a:rPr lang="en-US" altLang="zh-CN" sz="1000" b="1">
                <a:latin typeface="Arial" panose="020B0604020202020204" pitchFamily="34" charset="0"/>
                <a:ea typeface="微软雅黑" panose="020B0503020204020204" pitchFamily="34" charset="-122"/>
              </a:rPr>
              <a:t> </a:t>
            </a:r>
            <a:r>
              <a:rPr lang="zh-CN" altLang="en-US" sz="1000" b="1" dirty="0">
                <a:latin typeface="Arial" panose="020B0604020202020204" pitchFamily="34" charset="0"/>
                <a:ea typeface="微软雅黑" panose="020B0503020204020204" pitchFamily="34" charset="-122"/>
              </a:rPr>
              <a:t>的复制品等；</a:t>
            </a:r>
            <a:endParaRPr lang="zh-CN" altLang="en-US" sz="1000" b="1" dirty="0">
              <a:latin typeface="Arial" panose="020B0604020202020204" pitchFamily="34" charset="0"/>
              <a:ea typeface="微软雅黑" panose="020B0503020204020204" pitchFamily="34" charset="-122"/>
            </a:endParaRPr>
          </a:p>
          <a:p>
            <a:pPr>
              <a:spcBef>
                <a:spcPct val="50000"/>
              </a:spcBef>
            </a:pPr>
            <a:r>
              <a:rPr lang="zh-CN" altLang="en-US" sz="900" dirty="0">
                <a:latin typeface="Arial" panose="020B0604020202020204" pitchFamily="34" charset="0"/>
                <a:ea typeface="微软雅黑" panose="020B0503020204020204" pitchFamily="34" charset="-122"/>
              </a:rPr>
              <a:t>同时，</a:t>
            </a:r>
            <a:r>
              <a:rPr lang="zh-CN" altLang="en-US" dirty="0">
                <a:latin typeface="Arial" panose="020B0604020202020204" pitchFamily="34" charset="0"/>
                <a:ea typeface="微软雅黑" panose="020B0503020204020204" pitchFamily="34" charset="-122"/>
              </a:rPr>
              <a:t>还会向游客展示现代电影如何制作电影特效，如电影侏罗纪公园等</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sz="900" dirty="0">
                <a:solidFill>
                  <a:srgbClr val="9F1D2E"/>
                </a:solidFill>
                <a:latin typeface="Arial" panose="020B0604020202020204" pitchFamily="34" charset="0"/>
                <a:ea typeface="微软雅黑" panose="020B0503020204020204" pitchFamily="34" charset="-122"/>
              </a:rPr>
              <a:t>二楼，</a:t>
            </a:r>
            <a:r>
              <a:rPr lang="zh-CN" altLang="en-US" dirty="0">
                <a:latin typeface="Arial" panose="020B0604020202020204" pitchFamily="34" charset="0"/>
                <a:ea typeface="微软雅黑" panose="020B0503020204020204" pitchFamily="34" charset="-122"/>
              </a:rPr>
              <a:t>以收藏和演示旧电影为主</a:t>
            </a:r>
            <a:endParaRPr lang="zh-CN" altLang="en-US" dirty="0">
              <a:latin typeface="Arial" panose="020B0604020202020204" pitchFamily="34" charset="0"/>
              <a:ea typeface="微软雅黑" panose="020B0503020204020204" pitchFamily="34" charset="-122"/>
            </a:endParaRPr>
          </a:p>
        </p:txBody>
      </p:sp>
      <p:sp>
        <p:nvSpPr>
          <p:cNvPr id="49165" name="文本框 49164"/>
          <p:cNvSpPr txBox="1"/>
          <p:nvPr/>
        </p:nvSpPr>
        <p:spPr>
          <a:xfrm>
            <a:off x="152400" y="590550"/>
            <a:ext cx="3276600" cy="457200"/>
          </a:xfrm>
          <a:prstGeom prst="rect">
            <a:avLst/>
          </a:prstGeom>
          <a:noFill/>
          <a:ln w="9525">
            <a:noFill/>
          </a:ln>
        </p:spPr>
        <p:txBody>
          <a:bodyPr>
            <a:spAutoFit/>
          </a:bodyPr>
          <a:p>
            <a:pPr>
              <a:spcBef>
                <a:spcPct val="50000"/>
              </a:spcBef>
            </a:pPr>
            <a:r>
              <a:rPr lang="zh-CN" altLang="en-US" sz="2400" b="1" dirty="0">
                <a:solidFill>
                  <a:srgbClr val="606060"/>
                </a:solidFill>
                <a:latin typeface="Arial" panose="020B0604020202020204" pitchFamily="34" charset="0"/>
                <a:ea typeface="方正启体简体" pitchFamily="65" charset="-122"/>
              </a:rPr>
              <a:t>德国</a:t>
            </a:r>
            <a:r>
              <a:rPr lang="zh-CN" altLang="en-US" sz="2400" b="1" dirty="0">
                <a:solidFill>
                  <a:schemeClr val="folHlink"/>
                </a:solidFill>
                <a:latin typeface="Arial" panose="020B0604020202020204" pitchFamily="34" charset="0"/>
                <a:ea typeface="方正启体简体" pitchFamily="65" charset="-122"/>
              </a:rPr>
              <a:t>电影</a:t>
            </a:r>
            <a:r>
              <a:rPr lang="zh-CN" altLang="en-US" sz="2400" b="1" dirty="0">
                <a:solidFill>
                  <a:srgbClr val="0099FF"/>
                </a:solidFill>
                <a:latin typeface="Arial" panose="020B0604020202020204" pitchFamily="34" charset="0"/>
                <a:ea typeface="方正启体简体" pitchFamily="65" charset="-122"/>
              </a:rPr>
              <a:t>博物馆</a:t>
            </a:r>
            <a:endParaRPr lang="zh-CN" altLang="en-US" sz="2400" b="1" dirty="0">
              <a:solidFill>
                <a:srgbClr val="0099FF"/>
              </a:solidFill>
              <a:latin typeface="Arial" panose="020B0604020202020204" pitchFamily="34" charset="0"/>
              <a:ea typeface="方正启体简体" pitchFamily="65" charset="-122"/>
            </a:endParaRPr>
          </a:p>
        </p:txBody>
      </p:sp>
      <p:sp>
        <p:nvSpPr>
          <p:cNvPr id="49166" name="文本框 49165"/>
          <p:cNvSpPr txBox="1"/>
          <p:nvPr/>
        </p:nvSpPr>
        <p:spPr>
          <a:xfrm>
            <a:off x="228600" y="895350"/>
            <a:ext cx="3429000" cy="623888"/>
          </a:xfrm>
          <a:prstGeom prst="rect">
            <a:avLst/>
          </a:prstGeom>
          <a:noFill/>
          <a:ln w="9525">
            <a:noFill/>
          </a:ln>
        </p:spPr>
        <p:txBody>
          <a:bodyPr>
            <a:spAutoFit/>
          </a:bodyPr>
          <a:p>
            <a:pPr>
              <a:spcBef>
                <a:spcPct val="50000"/>
              </a:spcBef>
            </a:pPr>
            <a:r>
              <a:rPr lang="en-US" altLang="zh-CN" sz="1400" err="1">
                <a:solidFill>
                  <a:schemeClr val="bg2"/>
                </a:solidFill>
                <a:latin typeface="Arial" panose="020B0604020202020204" pitchFamily="34" charset="0"/>
                <a:ea typeface="微软雅黑" panose="020B0503020204020204" pitchFamily="34" charset="-122"/>
              </a:rPr>
              <a:t>Deutches</a:t>
            </a:r>
            <a:r>
              <a:rPr lang="en-US" altLang="zh-CN" sz="1400">
                <a:solidFill>
                  <a:schemeClr val="bg2"/>
                </a:solidFill>
                <a:latin typeface="Arial" panose="020B0604020202020204" pitchFamily="34" charset="0"/>
                <a:ea typeface="微软雅黑" panose="020B0503020204020204" pitchFamily="34" charset="-122"/>
              </a:rPr>
              <a:t>   Film  Museum</a:t>
            </a:r>
            <a:endParaRPr lang="en-US" altLang="zh-CN" sz="1400">
              <a:solidFill>
                <a:schemeClr val="bg2"/>
              </a:solidFill>
              <a:latin typeface="Arial" panose="020B0604020202020204" pitchFamily="34" charset="0"/>
              <a:ea typeface="微软雅黑" panose="020B0503020204020204" pitchFamily="34" charset="-122"/>
            </a:endParaRPr>
          </a:p>
          <a:p>
            <a:pPr>
              <a:spcBef>
                <a:spcPct val="50000"/>
              </a:spcBef>
            </a:pPr>
            <a:endParaRPr lang="zh-CN" altLang="en-US" sz="1400" dirty="0">
              <a:solidFill>
                <a:schemeClr val="bg2"/>
              </a:solidFill>
              <a:latin typeface="Arial" panose="020B0604020202020204" pitchFamily="34" charset="0"/>
              <a:ea typeface="微软雅黑" panose="020B0503020204020204" pitchFamily="34" charset="-122"/>
            </a:endParaRPr>
          </a:p>
        </p:txBody>
      </p:sp>
      <p:pic>
        <p:nvPicPr>
          <p:cNvPr id="49167" name="图片 49166" descr="23068814_ubafhg"/>
          <p:cNvPicPr>
            <a:picLocks noChangeAspect="1"/>
          </p:cNvPicPr>
          <p:nvPr/>
        </p:nvPicPr>
        <p:blipFill>
          <a:blip r:embed="rId1"/>
          <a:stretch>
            <a:fillRect/>
          </a:stretch>
        </p:blipFill>
        <p:spPr>
          <a:xfrm>
            <a:off x="2819400" y="1428750"/>
            <a:ext cx="1981200" cy="1485900"/>
          </a:xfrm>
          <a:prstGeom prst="rect">
            <a:avLst/>
          </a:prstGeom>
          <a:noFill/>
          <a:ln w="9525">
            <a:noFill/>
          </a:ln>
        </p:spPr>
      </p:pic>
      <p:pic>
        <p:nvPicPr>
          <p:cNvPr id="49168" name="图片 49167" descr="d002b34b178f619983025c22"/>
          <p:cNvPicPr>
            <a:picLocks noChangeAspect="1"/>
          </p:cNvPicPr>
          <p:nvPr/>
        </p:nvPicPr>
        <p:blipFill>
          <a:blip r:embed="rId2"/>
          <a:stretch>
            <a:fillRect/>
          </a:stretch>
        </p:blipFill>
        <p:spPr>
          <a:xfrm>
            <a:off x="2819400" y="3028950"/>
            <a:ext cx="1981200" cy="1660525"/>
          </a:xfrm>
          <a:prstGeom prst="rect">
            <a:avLst/>
          </a:prstGeom>
          <a:noFill/>
          <a:ln w="9525">
            <a:noFill/>
          </a:ln>
        </p:spPr>
      </p:pic>
      <p:pic>
        <p:nvPicPr>
          <p:cNvPr id="49172" name="图片 49171" descr="1"/>
          <p:cNvPicPr>
            <a:picLocks noChangeAspect="1"/>
          </p:cNvPicPr>
          <p:nvPr/>
        </p:nvPicPr>
        <p:blipFill>
          <a:blip r:embed="rId3"/>
          <a:stretch>
            <a:fillRect/>
          </a:stretch>
        </p:blipFill>
        <p:spPr>
          <a:xfrm>
            <a:off x="4876800" y="1352550"/>
            <a:ext cx="4267200" cy="3352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1" fill="hold"/>
                                        <p:tgtEl>
                                          <p:spTgt spid="49159"/>
                                        </p:tgtEl>
                                      </p:cBhvr>
                                    </p:anim>
                                  </p:childTnLst>
                                </p:cTn>
                              </p:par>
                              <p:par>
                                <p:cTn id="8" presetID="24" presetClass="entr" presetSubtype="0" fill="hold" grpId="0" nodeType="with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p:cTn id="10" dur="1" fill="hold"/>
                                        <p:tgtEl>
                                          <p:spTgt spid="49160"/>
                                        </p:tgtEl>
                                      </p:cBhvr>
                                    </p:anim>
                                  </p:childTnLst>
                                </p:cTn>
                              </p:par>
                              <p:par>
                                <p:cTn id="11" presetID="10" presetClass="entr" presetSubtype="0" fill="hold" nodeType="withEffect">
                                  <p:stCondLst>
                                    <p:cond delay="0"/>
                                  </p:stCondLst>
                                  <p:childTnLst>
                                    <p:set>
                                      <p:cBhvr>
                                        <p:cTn id="12" dur="1" fill="hold">
                                          <p:stCondLst>
                                            <p:cond delay="0"/>
                                          </p:stCondLst>
                                        </p:cTn>
                                        <p:tgtEl>
                                          <p:spTgt spid="49167"/>
                                        </p:tgtEl>
                                        <p:attrNameLst>
                                          <p:attrName>style.visibility</p:attrName>
                                        </p:attrNameLst>
                                      </p:cBhvr>
                                      <p:to>
                                        <p:strVal val="visible"/>
                                      </p:to>
                                    </p:set>
                                    <p:animEffect transition="in" filter="fade">
                                      <p:cBhvr>
                                        <p:cTn id="13" dur="2000"/>
                                        <p:tgtEl>
                                          <p:spTgt spid="49167"/>
                                        </p:tgtEl>
                                      </p:cBhvr>
                                    </p:animEffect>
                                  </p:childTnLst>
                                </p:cTn>
                              </p:par>
                              <p:par>
                                <p:cTn id="14" presetID="10" presetClass="entr" presetSubtype="0" fill="hold" nodeType="withEffect">
                                  <p:stCondLst>
                                    <p:cond delay="0"/>
                                  </p:stCondLst>
                                  <p:childTnLst>
                                    <p:set>
                                      <p:cBhvr>
                                        <p:cTn id="15" dur="1" fill="hold">
                                          <p:stCondLst>
                                            <p:cond delay="0"/>
                                          </p:stCondLst>
                                        </p:cTn>
                                        <p:tgtEl>
                                          <p:spTgt spid="49168"/>
                                        </p:tgtEl>
                                        <p:attrNameLst>
                                          <p:attrName>style.visibility</p:attrName>
                                        </p:attrNameLst>
                                      </p:cBhvr>
                                      <p:to>
                                        <p:strVal val="visible"/>
                                      </p:to>
                                    </p:set>
                                    <p:animEffect transition="in" filter="fade">
                                      <p:cBhvr>
                                        <p:cTn id="16" dur="2000"/>
                                        <p:tgtEl>
                                          <p:spTgt spid="49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animBg="1"/>
      <p:bldP spid="491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80" name="直接连接符 12"/>
          <p:cNvSpPr/>
          <p:nvPr/>
        </p:nvSpPr>
        <p:spPr>
          <a:xfrm>
            <a:off x="304800" y="514350"/>
            <a:ext cx="1676400" cy="0"/>
          </a:xfrm>
          <a:prstGeom prst="line">
            <a:avLst/>
          </a:prstGeom>
          <a:ln w="9525" cap="flat" cmpd="sng">
            <a:solidFill>
              <a:srgbClr val="BFBFBF"/>
            </a:solidFill>
            <a:prstDash val="solid"/>
            <a:headEnd type="none" w="med" len="med"/>
            <a:tailEnd type="none" w="med" len="med"/>
          </a:ln>
        </p:spPr>
      </p:sp>
      <p:sp>
        <p:nvSpPr>
          <p:cNvPr id="50181" name="矩形 17"/>
          <p:cNvSpPr/>
          <p:nvPr/>
        </p:nvSpPr>
        <p:spPr>
          <a:xfrm>
            <a:off x="106363" y="0"/>
            <a:ext cx="2055812" cy="579438"/>
          </a:xfrm>
          <a:prstGeom prst="rect">
            <a:avLst/>
          </a:prstGeom>
          <a:noFill/>
          <a:ln w="9525">
            <a:noFill/>
          </a:ln>
        </p:spPr>
        <p:txBody>
          <a:bodyPr wrap="none">
            <a:spAutoFit/>
          </a:bodyPr>
          <a:p>
            <a:pPr algn="ctr" eaLnBrk="1" hangingPunct="1"/>
            <a:r>
              <a:rPr lang="en-US" altLang="zh-CN" sz="3200" b="1">
                <a:solidFill>
                  <a:srgbClr val="000000"/>
                </a:solidFill>
                <a:latin typeface="微软雅黑" panose="020B0503020204020204" pitchFamily="34" charset="-122"/>
                <a:ea typeface="微软雅黑" panose="020B0503020204020204" pitchFamily="34" charset="-122"/>
                <a:sym typeface="Arial Black" panose="020B0A04020102020204" pitchFamily="34" charset="0"/>
              </a:rPr>
              <a:t>Tradition</a:t>
            </a:r>
            <a:endParaRPr lang="en-US" altLang="zh-CN" sz="1800">
              <a:latin typeface="微软雅黑" panose="020B0503020204020204" pitchFamily="34" charset="-122"/>
              <a:ea typeface="微软雅黑" panose="020B0503020204020204" pitchFamily="34" charset="-122"/>
            </a:endParaRPr>
          </a:p>
        </p:txBody>
      </p:sp>
      <p:sp>
        <p:nvSpPr>
          <p:cNvPr id="50182" name="标题 1"/>
          <p:cNvSpPr/>
          <p:nvPr/>
        </p:nvSpPr>
        <p:spPr>
          <a:xfrm>
            <a:off x="2057400" y="209550"/>
            <a:ext cx="990600" cy="304800"/>
          </a:xfrm>
          <a:prstGeom prst="rect">
            <a:avLst/>
          </a:prstGeom>
          <a:noFill/>
          <a:ln w="9525">
            <a:noFill/>
          </a:ln>
        </p:spPr>
        <p:txBody>
          <a:bodyPr anchor="ctr">
            <a:normAutofit/>
          </a:bodyP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defRPr>
            </a:lvl1pPr>
          </a:lstStyle>
          <a:p>
            <a:pPr lvl="0" algn="l"/>
            <a:r>
              <a:rPr lang="zh-CN" altLang="en-US" sz="1400" b="1" dirty="0">
                <a:solidFill>
                  <a:srgbClr val="00B0F0"/>
                </a:solidFill>
                <a:latin typeface="微软雅黑" panose="020B0503020204020204" pitchFamily="34" charset="-122"/>
                <a:ea typeface="微软雅黑" panose="020B0503020204020204" pitchFamily="34" charset="-122"/>
              </a:rPr>
              <a:t>法</a:t>
            </a:r>
            <a:r>
              <a:rPr lang="zh-CN" altLang="en-US" sz="1400" b="1" dirty="0">
                <a:solidFill>
                  <a:srgbClr val="FFC000"/>
                </a:solidFill>
                <a:latin typeface="微软雅黑" panose="020B0503020204020204" pitchFamily="34" charset="-122"/>
                <a:ea typeface="微软雅黑" panose="020B0503020204020204" pitchFamily="34" charset="-122"/>
              </a:rPr>
              <a:t>兰</a:t>
            </a:r>
            <a:r>
              <a:rPr lang="zh-CN" altLang="en-US" sz="1400" b="1" dirty="0">
                <a:solidFill>
                  <a:srgbClr val="92D050"/>
                </a:solidFill>
                <a:latin typeface="微软雅黑" panose="020B0503020204020204" pitchFamily="34" charset="-122"/>
                <a:ea typeface="微软雅黑" panose="020B0503020204020204" pitchFamily="34" charset="-122"/>
              </a:rPr>
              <a:t>克</a:t>
            </a:r>
            <a:r>
              <a:rPr lang="zh-CN" altLang="en-US" sz="1400" b="1" dirty="0">
                <a:solidFill>
                  <a:srgbClr val="7F7F7F"/>
                </a:solidFill>
                <a:latin typeface="微软雅黑" panose="020B0503020204020204" pitchFamily="34" charset="-122"/>
                <a:ea typeface="微软雅黑" panose="020B0503020204020204" pitchFamily="34" charset="-122"/>
              </a:rPr>
              <a:t>福</a:t>
            </a:r>
            <a:endParaRPr lang="zh-CN" altLang="en-US" sz="1400">
              <a:latin typeface="微软雅黑" panose="020B0503020204020204" pitchFamily="34" charset="-122"/>
              <a:ea typeface="微软雅黑" panose="020B0503020204020204" pitchFamily="34" charset="-122"/>
            </a:endParaRPr>
          </a:p>
        </p:txBody>
      </p:sp>
      <p:sp>
        <p:nvSpPr>
          <p:cNvPr id="50183" name="圆角矩形 16">
            <a:hlinkClick r:id="rId1" action="ppaction://hlinkpres?slideindex=1&amp;slidetitle="/>
          </p:cNvPr>
          <p:cNvSpPr/>
          <p:nvPr/>
        </p:nvSpPr>
        <p:spPr>
          <a:xfrm rot="5400000">
            <a:off x="571500" y="552450"/>
            <a:ext cx="1752600" cy="25908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rot="10800000" vert="eaVert"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0184" name="文本框 50183"/>
          <p:cNvSpPr txBox="1"/>
          <p:nvPr/>
        </p:nvSpPr>
        <p:spPr>
          <a:xfrm>
            <a:off x="304800" y="514350"/>
            <a:ext cx="1752600" cy="457200"/>
          </a:xfrm>
          <a:prstGeom prst="rect">
            <a:avLst/>
          </a:prstGeom>
          <a:noFill/>
          <a:ln w="9525">
            <a:noFill/>
          </a:ln>
        </p:spPr>
        <p:txBody>
          <a:bodyPr>
            <a:spAutoFit/>
          </a:bodyPr>
          <a:p>
            <a:pPr>
              <a:spcBef>
                <a:spcPct val="50000"/>
              </a:spcBef>
            </a:pPr>
            <a:r>
              <a:rPr lang="zh-CN" altLang="en-US" sz="2400" dirty="0">
                <a:latin typeface="Arial" panose="020B0604020202020204" pitchFamily="34" charset="0"/>
                <a:ea typeface="方正启体简体" pitchFamily="65" charset="-122"/>
              </a:rPr>
              <a:t>海德堡老城</a:t>
            </a:r>
            <a:endParaRPr lang="zh-CN" altLang="en-US" sz="2400" dirty="0">
              <a:latin typeface="Arial" panose="020B0604020202020204" pitchFamily="34" charset="0"/>
              <a:ea typeface="方正启体简体" pitchFamily="65" charset="-122"/>
            </a:endParaRPr>
          </a:p>
        </p:txBody>
      </p:sp>
      <p:sp>
        <p:nvSpPr>
          <p:cNvPr id="50185" name="文本框 50184"/>
          <p:cNvSpPr txBox="1"/>
          <p:nvPr/>
        </p:nvSpPr>
        <p:spPr>
          <a:xfrm>
            <a:off x="152400" y="1123950"/>
            <a:ext cx="2590800" cy="1552575"/>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海德堡老城在内卡河南岸傍河而建，为长条形。尽管老城也十分现代化，但街道、小巷、和主要建筑都保留了原来的古朴风格。主街为豪普特街（</a:t>
            </a:r>
            <a:r>
              <a:rPr lang="en-US" altLang="zh-CN" err="1">
                <a:latin typeface="Arial" panose="020B0604020202020204" pitchFamily="34" charset="0"/>
                <a:ea typeface="微软雅黑" panose="020B0503020204020204" pitchFamily="34" charset="-122"/>
              </a:rPr>
              <a:t>Hauptstrasse</a:t>
            </a:r>
            <a:r>
              <a:rPr lang="zh-CN" altLang="en-US" dirty="0">
                <a:latin typeface="Arial" panose="020B0604020202020204" pitchFamily="34" charset="0"/>
                <a:ea typeface="微软雅黑" panose="020B0503020204020204" pitchFamily="34" charset="-122"/>
              </a:rPr>
              <a:t>），与内卡河平行，全长约</a:t>
            </a:r>
            <a:r>
              <a:rPr lang="en-US" altLang="zh-CN">
                <a:latin typeface="Arial" panose="020B0604020202020204" pitchFamily="34" charset="0"/>
                <a:ea typeface="微软雅黑" panose="020B0503020204020204" pitchFamily="34" charset="-122"/>
              </a:rPr>
              <a:t>1.6</a:t>
            </a:r>
            <a:r>
              <a:rPr lang="zh-CN" altLang="en-US" dirty="0">
                <a:latin typeface="Arial" panose="020B0604020202020204" pitchFamily="34" charset="0"/>
                <a:ea typeface="微软雅黑" panose="020B0503020204020204" pitchFamily="34" charset="-122"/>
              </a:rPr>
              <a:t>公里，为步行街。这条街的西端为俾斯麦广场，东端为集市广场。</a:t>
            </a:r>
            <a:endParaRPr lang="zh-CN" altLang="en-US" dirty="0">
              <a:latin typeface="Arial" panose="020B0604020202020204" pitchFamily="34" charset="0"/>
              <a:ea typeface="微软雅黑" panose="020B0503020204020204" pitchFamily="34" charset="-122"/>
            </a:endParaRPr>
          </a:p>
        </p:txBody>
      </p:sp>
      <p:sp>
        <p:nvSpPr>
          <p:cNvPr id="50186" name="圆角矩形 16">
            <a:hlinkClick r:id="rId1" action="ppaction://hlinkpres?slideindex=1&amp;slidetitle="/>
          </p:cNvPr>
          <p:cNvSpPr/>
          <p:nvPr/>
        </p:nvSpPr>
        <p:spPr>
          <a:xfrm rot="5400000">
            <a:off x="2171700" y="1695450"/>
            <a:ext cx="4038600" cy="25908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rot="10800000" vert="eaVert"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0187" name="文本框 50186"/>
          <p:cNvSpPr txBox="1"/>
          <p:nvPr/>
        </p:nvSpPr>
        <p:spPr>
          <a:xfrm>
            <a:off x="2971800" y="1047750"/>
            <a:ext cx="2514600" cy="3654425"/>
          </a:xfrm>
          <a:prstGeom prst="rect">
            <a:avLst/>
          </a:prstGeom>
          <a:noFill/>
          <a:ln w="9525">
            <a:noFill/>
          </a:ln>
        </p:spPr>
        <p:txBody>
          <a:bodyPr>
            <a:spAutoFit/>
          </a:bodyPr>
          <a:p>
            <a:pPr>
              <a:spcBef>
                <a:spcPct val="50000"/>
              </a:spcBef>
            </a:pPr>
            <a:r>
              <a:rPr lang="zh-CN" altLang="en-US" b="1" dirty="0">
                <a:latin typeface="Arial" panose="020B0604020202020204" pitchFamily="34" charset="0"/>
                <a:ea typeface="微软雅黑" panose="020B0503020204020204" pitchFamily="34" charset="-122"/>
              </a:rPr>
              <a:t>古城堡</a:t>
            </a:r>
            <a:r>
              <a:rPr lang="en-US" altLang="zh-CN" b="1">
                <a:latin typeface="Arial" panose="020B0604020202020204" pitchFamily="34" charset="0"/>
                <a:ea typeface="微软雅黑" panose="020B0503020204020204" pitchFamily="34" charset="-122"/>
              </a:rPr>
              <a:t>(Schloss)</a:t>
            </a:r>
            <a:endParaRPr lang="en-US" altLang="zh-CN" b="1">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红褐色古城建在巨大的山崖上，最早建于</a:t>
            </a:r>
            <a:r>
              <a:rPr lang="en-US" altLang="zh-CN">
                <a:latin typeface="Arial" panose="020B0604020202020204" pitchFamily="34" charset="0"/>
                <a:ea typeface="微软雅黑" panose="020B0503020204020204" pitchFamily="34" charset="-122"/>
              </a:rPr>
              <a:t>13</a:t>
            </a:r>
            <a:r>
              <a:rPr lang="zh-CN" altLang="en-US" dirty="0">
                <a:latin typeface="Arial" panose="020B0604020202020204" pitchFamily="34" charset="0"/>
                <a:ea typeface="微软雅黑" panose="020B0503020204020204" pitchFamily="34" charset="-122"/>
              </a:rPr>
              <a:t>世纪，历史上经过几次扩建，形成哥特式、 巴洛克式及文艺复兴三种风格的混合体，整个城堡有高大的围墙、塔楼、宫殿和英国式的花园，曾经是欧洲最大的城堡之一。在</a:t>
            </a:r>
            <a:r>
              <a:rPr lang="en-US" altLang="zh-CN">
                <a:latin typeface="Arial" panose="020B0604020202020204" pitchFamily="34" charset="0"/>
                <a:ea typeface="微软雅黑" panose="020B0503020204020204" pitchFamily="34" charset="-122"/>
              </a:rPr>
              <a:t>30</a:t>
            </a:r>
            <a:r>
              <a:rPr lang="zh-CN" altLang="en-US" dirty="0">
                <a:latin typeface="Arial" panose="020B0604020202020204" pitchFamily="34" charset="0"/>
                <a:ea typeface="微软雅黑" panose="020B0503020204020204" pitchFamily="34" charset="-122"/>
              </a:rPr>
              <a:t>年战争期间遭到毁坏， 如今大部分已经是废墟了。城堡里保存了一个巨大的葡萄酒桶，有</a:t>
            </a:r>
            <a:r>
              <a:rPr lang="en-US" altLang="zh-CN">
                <a:latin typeface="Arial" panose="020B0604020202020204" pitchFamily="34" charset="0"/>
                <a:ea typeface="微软雅黑" panose="020B0503020204020204" pitchFamily="34" charset="-122"/>
              </a:rPr>
              <a:t>8</a:t>
            </a:r>
            <a:r>
              <a:rPr lang="zh-CN" altLang="en-US" dirty="0">
                <a:latin typeface="Arial" panose="020B0604020202020204" pitchFamily="34" charset="0"/>
                <a:ea typeface="微软雅黑" panose="020B0503020204020204" pitchFamily="34" charset="-122"/>
              </a:rPr>
              <a:t>米高</a:t>
            </a:r>
            <a:r>
              <a:rPr lang="en-US" altLang="zh-CN">
                <a:latin typeface="Arial" panose="020B0604020202020204" pitchFamily="34" charset="0"/>
                <a:ea typeface="微软雅黑" panose="020B0503020204020204" pitchFamily="34" charset="-122"/>
              </a:rPr>
              <a:t>9</a:t>
            </a:r>
            <a:r>
              <a:rPr lang="zh-CN" altLang="en-US" dirty="0">
                <a:latin typeface="Arial" panose="020B0604020202020204" pitchFamily="34" charset="0"/>
                <a:ea typeface="微软雅黑" panose="020B0503020204020204" pitchFamily="34" charset="-122"/>
              </a:rPr>
              <a:t>米长可以装</a:t>
            </a:r>
            <a:r>
              <a:rPr lang="en-US" altLang="zh-CN">
                <a:latin typeface="Arial" panose="020B0604020202020204" pitchFamily="34" charset="0"/>
                <a:ea typeface="微软雅黑" panose="020B0503020204020204" pitchFamily="34" charset="-122"/>
              </a:rPr>
              <a:t>22</a:t>
            </a:r>
            <a:r>
              <a:rPr lang="zh-CN" altLang="en-US" dirty="0">
                <a:latin typeface="Arial" panose="020B0604020202020204" pitchFamily="34" charset="0"/>
                <a:ea typeface="微软雅黑" panose="020B0503020204020204" pitchFamily="34" charset="-122"/>
              </a:rPr>
              <a:t>万升酒。城堡里还设有德意志药店博物馆 </a:t>
            </a:r>
            <a:r>
              <a:rPr lang="en-US" altLang="zh-CN">
                <a:latin typeface="Arial" panose="020B0604020202020204" pitchFamily="34" charset="0"/>
                <a:ea typeface="微软雅黑" panose="020B0503020204020204" pitchFamily="34" charset="-122"/>
              </a:rPr>
              <a:t>(Deutsches Apotheken Museum)</a:t>
            </a:r>
            <a:r>
              <a:rPr lang="zh-CN" altLang="en-US" dirty="0">
                <a:latin typeface="Arial" panose="020B0604020202020204" pitchFamily="34" charset="0"/>
                <a:ea typeface="微软雅黑" panose="020B0503020204020204" pitchFamily="34" charset="-122"/>
              </a:rPr>
              <a:t>，展示有</a:t>
            </a:r>
            <a:r>
              <a:rPr lang="en-US" altLang="zh-CN">
                <a:latin typeface="Arial" panose="020B0604020202020204" pitchFamily="34" charset="0"/>
                <a:ea typeface="微软雅黑" panose="020B0503020204020204" pitchFamily="34" charset="-122"/>
              </a:rPr>
              <a:t>16</a:t>
            </a:r>
            <a:r>
              <a:rPr lang="zh-CN" altLang="en-US" dirty="0">
                <a:latin typeface="Arial" panose="020B0604020202020204" pitchFamily="34" charset="0"/>
                <a:ea typeface="微软雅黑" panose="020B0503020204020204" pitchFamily="34" charset="-122"/>
              </a:rPr>
              <a:t>－</a:t>
            </a:r>
            <a:r>
              <a:rPr lang="en-US" altLang="zh-CN">
                <a:latin typeface="Arial" panose="020B0604020202020204" pitchFamily="34" charset="0"/>
                <a:ea typeface="微软雅黑" panose="020B0503020204020204" pitchFamily="34" charset="-122"/>
              </a:rPr>
              <a:t>18</a:t>
            </a:r>
            <a:r>
              <a:rPr lang="zh-CN" altLang="en-US" dirty="0">
                <a:latin typeface="Arial" panose="020B0604020202020204" pitchFamily="34" charset="0"/>
                <a:ea typeface="微软雅黑" panose="020B0503020204020204" pitchFamily="34" charset="-122"/>
              </a:rPr>
              <a:t>世纪的药草和制药的器具。城堡的平台是俯瞰整个城市最好的观景点。</a:t>
            </a:r>
            <a:endParaRPr lang="zh-CN" altLang="en-US" dirty="0">
              <a:latin typeface="Arial" panose="020B0604020202020204" pitchFamily="34" charset="0"/>
              <a:ea typeface="微软雅黑" panose="020B0503020204020204" pitchFamily="34" charset="-122"/>
            </a:endParaRPr>
          </a:p>
          <a:p>
            <a:pPr>
              <a:spcBef>
                <a:spcPct val="50000"/>
              </a:spcBef>
            </a:pPr>
            <a:endParaRPr lang="zh-CN" altLang="en-US" dirty="0">
              <a:latin typeface="Arial" panose="020B0604020202020204" pitchFamily="34" charset="0"/>
              <a:ea typeface="微软雅黑" panose="020B0503020204020204" pitchFamily="34" charset="-122"/>
            </a:endParaRPr>
          </a:p>
          <a:p>
            <a:pPr>
              <a:spcBef>
                <a:spcPct val="50000"/>
              </a:spcBef>
            </a:pPr>
            <a:endParaRPr lang="zh-CN" altLang="en-US" dirty="0">
              <a:latin typeface="Arial" panose="020B0604020202020204" pitchFamily="34" charset="0"/>
              <a:ea typeface="微软雅黑" panose="020B0503020204020204" pitchFamily="34" charset="-122"/>
            </a:endParaRPr>
          </a:p>
        </p:txBody>
      </p:sp>
      <p:pic>
        <p:nvPicPr>
          <p:cNvPr id="50188" name="图片 50187" descr="老城1"/>
          <p:cNvPicPr>
            <a:picLocks noChangeAspect="1"/>
          </p:cNvPicPr>
          <p:nvPr/>
        </p:nvPicPr>
        <p:blipFill>
          <a:blip r:embed="rId2"/>
          <a:stretch>
            <a:fillRect/>
          </a:stretch>
        </p:blipFill>
        <p:spPr>
          <a:xfrm>
            <a:off x="152400" y="2876550"/>
            <a:ext cx="2667000" cy="2000250"/>
          </a:xfrm>
          <a:prstGeom prst="rect">
            <a:avLst/>
          </a:prstGeom>
          <a:noFill/>
          <a:ln w="9525">
            <a:noFill/>
          </a:ln>
        </p:spPr>
      </p:pic>
      <p:pic>
        <p:nvPicPr>
          <p:cNvPr id="50189" name="图片 50188" descr="老城2_副本"/>
          <p:cNvPicPr>
            <a:picLocks noChangeAspect="1"/>
          </p:cNvPicPr>
          <p:nvPr/>
        </p:nvPicPr>
        <p:blipFill>
          <a:blip r:embed="rId3"/>
          <a:stretch>
            <a:fillRect/>
          </a:stretch>
        </p:blipFill>
        <p:spPr>
          <a:xfrm>
            <a:off x="5791200" y="209550"/>
            <a:ext cx="2971800" cy="2228850"/>
          </a:xfrm>
          <a:prstGeom prst="rect">
            <a:avLst/>
          </a:prstGeom>
          <a:noFill/>
          <a:ln w="9525">
            <a:noFill/>
          </a:ln>
        </p:spPr>
      </p:pic>
      <p:pic>
        <p:nvPicPr>
          <p:cNvPr id="50190" name="图片 50189" descr="老城3_副本"/>
          <p:cNvPicPr>
            <a:picLocks noChangeAspect="1"/>
          </p:cNvPicPr>
          <p:nvPr/>
        </p:nvPicPr>
        <p:blipFill>
          <a:blip r:embed="rId4"/>
          <a:stretch>
            <a:fillRect/>
          </a:stretch>
        </p:blipFill>
        <p:spPr>
          <a:xfrm>
            <a:off x="5791200" y="2724150"/>
            <a:ext cx="2971800" cy="2228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0186"/>
                                        </p:tgtEl>
                                        <p:attrNameLst>
                                          <p:attrName>style.visibility</p:attrName>
                                        </p:attrNameLst>
                                      </p:cBhvr>
                                      <p:to>
                                        <p:strVal val="visible"/>
                                      </p:to>
                                    </p:set>
                                    <p:anim calcmode="lin" valueType="num">
                                      <p:cBhvr>
                                        <p:cTn id="7" dur="1000" fill="hold"/>
                                        <p:tgtEl>
                                          <p:spTgt spid="50186"/>
                                        </p:tgtEl>
                                        <p:attrNameLst>
                                          <p:attrName>ppt_x</p:attrName>
                                        </p:attrNameLst>
                                      </p:cBhvr>
                                      <p:tavLst>
                                        <p:tav tm="0">
                                          <p:val>
                                            <p:strVal val="#ppt_x-.2"/>
                                          </p:val>
                                        </p:tav>
                                        <p:tav tm="100000">
                                          <p:val>
                                            <p:strVal val="#ppt_x"/>
                                          </p:val>
                                        </p:tav>
                                      </p:tavLst>
                                    </p:anim>
                                    <p:anim calcmode="lin" valueType="num">
                                      <p:cBhvr>
                                        <p:cTn id="8" dur="1000" fill="hold"/>
                                        <p:tgtEl>
                                          <p:spTgt spid="501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018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0187"/>
                                        </p:tgtEl>
                                        <p:attrNameLst>
                                          <p:attrName>style.visibility</p:attrName>
                                        </p:attrNameLst>
                                      </p:cBhvr>
                                      <p:to>
                                        <p:strVal val="visible"/>
                                      </p:to>
                                    </p:set>
                                    <p:anim calcmode="lin" valueType="num">
                                      <p:cBhvr>
                                        <p:cTn id="12" dur="1000" fill="hold"/>
                                        <p:tgtEl>
                                          <p:spTgt spid="50187"/>
                                        </p:tgtEl>
                                        <p:attrNameLst>
                                          <p:attrName>ppt_x</p:attrName>
                                        </p:attrNameLst>
                                      </p:cBhvr>
                                      <p:tavLst>
                                        <p:tav tm="0">
                                          <p:val>
                                            <p:strVal val="#ppt_x-.2"/>
                                          </p:val>
                                        </p:tav>
                                        <p:tav tm="100000">
                                          <p:val>
                                            <p:strVal val="#ppt_x"/>
                                          </p:val>
                                        </p:tav>
                                      </p:tavLst>
                                    </p:anim>
                                    <p:anim calcmode="lin" valueType="num">
                                      <p:cBhvr>
                                        <p:cTn id="13" dur="1000" fill="hold"/>
                                        <p:tgtEl>
                                          <p:spTgt spid="5018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0187"/>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50189"/>
                                        </p:tgtEl>
                                        <p:attrNameLst>
                                          <p:attrName>style.visibility</p:attrName>
                                        </p:attrNameLst>
                                      </p:cBhvr>
                                      <p:to>
                                        <p:strVal val="visible"/>
                                      </p:to>
                                    </p:set>
                                    <p:animEffect transition="in" filter="randombar(horizontal)">
                                      <p:cBhvr>
                                        <p:cTn id="18" dur="500"/>
                                        <p:tgtEl>
                                          <p:spTgt spid="50189"/>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50190"/>
                                        </p:tgtEl>
                                        <p:attrNameLst>
                                          <p:attrName>style.visibility</p:attrName>
                                        </p:attrNameLst>
                                      </p:cBhvr>
                                      <p:to>
                                        <p:strVal val="visible"/>
                                      </p:to>
                                    </p:set>
                                    <p:animEffect transition="in" filter="randombar(horizontal)">
                                      <p:cBhvr>
                                        <p:cTn id="22"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animBg="1"/>
      <p:bldP spid="501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51" name="图片 65550" descr="图片1``"/>
          <p:cNvPicPr>
            <a:picLocks noChangeAspect="1"/>
          </p:cNvPicPr>
          <p:nvPr/>
        </p:nvPicPr>
        <p:blipFill>
          <a:blip r:embed="rId1"/>
          <a:stretch>
            <a:fillRect/>
          </a:stretch>
        </p:blipFill>
        <p:spPr>
          <a:xfrm>
            <a:off x="4114800" y="0"/>
            <a:ext cx="5029200" cy="4094163"/>
          </a:xfrm>
          <a:prstGeom prst="rect">
            <a:avLst/>
          </a:prstGeom>
          <a:noFill/>
          <a:ln w="9525">
            <a:noFill/>
          </a:ln>
        </p:spPr>
      </p:pic>
      <p:sp>
        <p:nvSpPr>
          <p:cNvPr id="65553" name="圆角矩形 16"/>
          <p:cNvSpPr/>
          <p:nvPr/>
        </p:nvSpPr>
        <p:spPr>
          <a:xfrm>
            <a:off x="228600" y="285750"/>
            <a:ext cx="4572000" cy="46482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5554" name="文本框 65553"/>
          <p:cNvSpPr txBox="1"/>
          <p:nvPr/>
        </p:nvSpPr>
        <p:spPr>
          <a:xfrm>
            <a:off x="304800" y="742950"/>
            <a:ext cx="4953000" cy="2444750"/>
          </a:xfrm>
          <a:prstGeom prst="rect">
            <a:avLst/>
          </a:prstGeom>
          <a:noFill/>
          <a:ln w="9525">
            <a:noFill/>
          </a:ln>
        </p:spPr>
        <p:txBody>
          <a:bodyPr>
            <a:spAutoFit/>
          </a:bodyPr>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Land</a:t>
            </a:r>
            <a:r>
              <a:rPr lang="de-DE" altLang="zh-CN" sz="16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德意志联邦共和国 </a:t>
            </a:r>
            <a:r>
              <a:rPr lang="de-DE" altLang="zh-CN" dirty="0">
                <a:latin typeface="微软雅黑" panose="020B0503020204020204" pitchFamily="34" charset="-122"/>
                <a:ea typeface="微软雅黑" panose="020B0503020204020204" pitchFamily="34" charset="-122"/>
              </a:rPr>
              <a:t>Bundesrepublik Deutschland </a:t>
            </a:r>
            <a:endParaRPr lang="de-DE" altLang="zh-CN" dirty="0">
              <a:latin typeface="微软雅黑" panose="020B0503020204020204" pitchFamily="34" charset="-122"/>
              <a:ea typeface="微软雅黑" panose="020B0503020204020204" pitchFamily="34" charset="-122"/>
            </a:endParaRPr>
          </a:p>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Hauptstadt</a:t>
            </a:r>
            <a:r>
              <a:rPr lang="de-DE" altLang="zh-CN" sz="16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柏林</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Berlin</a:t>
            </a:r>
            <a:r>
              <a:rPr lang="zh-CN" altLang="de-DE" dirty="0">
                <a:latin typeface="微软雅黑" panose="020B0503020204020204" pitchFamily="34" charset="-122"/>
                <a:ea typeface="微软雅黑" panose="020B0503020204020204" pitchFamily="34" charset="-122"/>
              </a:rPr>
              <a:t>）</a:t>
            </a:r>
            <a:endParaRPr lang="zh-CN" altLang="de-DE" dirty="0">
              <a:latin typeface="微软雅黑" panose="020B0503020204020204" pitchFamily="34" charset="-122"/>
              <a:ea typeface="微软雅黑" panose="020B0503020204020204" pitchFamily="34" charset="-122"/>
            </a:endParaRPr>
          </a:p>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Bevölkerung</a:t>
            </a:r>
            <a:r>
              <a:rPr lang="de-DE" altLang="zh-CN" sz="1600" dirty="0">
                <a:latin typeface="微软雅黑" panose="020B0503020204020204" pitchFamily="34" charset="-122"/>
                <a:ea typeface="微软雅黑" panose="020B0503020204020204" pitchFamily="34" charset="-122"/>
              </a:rPr>
              <a:t>】8211</a:t>
            </a:r>
            <a:r>
              <a:rPr lang="zh-CN" altLang="de-DE" sz="900" dirty="0">
                <a:latin typeface="微软雅黑" panose="020B0503020204020204" pitchFamily="34" charset="-122"/>
                <a:ea typeface="微软雅黑" panose="020B0503020204020204" pitchFamily="34" charset="-122"/>
              </a:rPr>
              <a:t>万</a:t>
            </a:r>
            <a:r>
              <a:rPr lang="de-DE" altLang="zh-CN" dirty="0">
                <a:latin typeface="微软雅黑" panose="020B0503020204020204" pitchFamily="34" charset="-122"/>
                <a:ea typeface="微软雅黑" panose="020B0503020204020204" pitchFamily="34" charset="-122"/>
              </a:rPr>
              <a:t>(82.11 Millionen)</a:t>
            </a:r>
            <a:endParaRPr lang="de-DE" altLang="zh-CN" dirty="0">
              <a:latin typeface="微软雅黑" panose="020B0503020204020204" pitchFamily="34" charset="-122"/>
              <a:ea typeface="微软雅黑" panose="020B0503020204020204" pitchFamily="34" charset="-122"/>
            </a:endParaRPr>
          </a:p>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Stadt</a:t>
            </a:r>
            <a:r>
              <a:rPr lang="de-DE" altLang="zh-CN" sz="16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柏林</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Berlin</a:t>
            </a:r>
            <a:r>
              <a:rPr lang="zh-CN" altLang="de-DE"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波恩</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Bonn</a:t>
            </a:r>
            <a:r>
              <a:rPr lang="zh-CN" altLang="de-DE" dirty="0">
                <a:latin typeface="微软雅黑" panose="020B0503020204020204" pitchFamily="34" charset="-122"/>
                <a:ea typeface="微软雅黑" panose="020B0503020204020204" pitchFamily="34" charset="-122"/>
              </a:rPr>
              <a:t>） </a:t>
            </a:r>
            <a:r>
              <a:rPr lang="de-DE" altLang="zh-CN" dirty="0">
                <a:latin typeface="微软雅黑" panose="020B0503020204020204" pitchFamily="34" charset="-122"/>
                <a:ea typeface="微软雅黑" panose="020B0503020204020204" pitchFamily="34" charset="-122"/>
              </a:rPr>
              <a:t>usw.</a:t>
            </a:r>
            <a:endParaRPr lang="de-DE" altLang="zh-CN" dirty="0">
              <a:latin typeface="微软雅黑" panose="020B0503020204020204" pitchFamily="34" charset="-122"/>
              <a:ea typeface="微软雅黑" panose="020B0503020204020204" pitchFamily="34" charset="-122"/>
            </a:endParaRPr>
          </a:p>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Nation</a:t>
            </a:r>
            <a:r>
              <a:rPr lang="de-DE" altLang="zh-CN" sz="16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德意志人</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Deutsche</a:t>
            </a:r>
            <a:r>
              <a:rPr lang="zh-CN" altLang="de-DE"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又称日耳曼人</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Germans</a:t>
            </a:r>
            <a:r>
              <a:rPr lang="zh-CN" altLang="de-DE" dirty="0">
                <a:latin typeface="微软雅黑" panose="020B0503020204020204" pitchFamily="34" charset="-122"/>
                <a:ea typeface="微软雅黑" panose="020B0503020204020204" pitchFamily="34" charset="-122"/>
              </a:rPr>
              <a:t>）</a:t>
            </a:r>
            <a:r>
              <a:rPr lang="zh-CN" altLang="de-DE" dirty="0">
                <a:latin typeface="Arial" panose="020B0604020202020204" pitchFamily="34" charset="0"/>
                <a:ea typeface="微软雅黑" panose="020B0503020204020204" pitchFamily="34" charset="-122"/>
              </a:rPr>
              <a:t> </a:t>
            </a:r>
            <a:endParaRPr lang="zh-CN" altLang="de-DE" dirty="0">
              <a:latin typeface="Arial" panose="020B0604020202020204" pitchFamily="34" charset="0"/>
              <a:ea typeface="微软雅黑" panose="020B0503020204020204" pitchFamily="34" charset="-122"/>
            </a:endParaRPr>
          </a:p>
          <a:p>
            <a:pPr>
              <a:spcBef>
                <a:spcPct val="50000"/>
              </a:spcBef>
            </a:pPr>
            <a:r>
              <a:rPr lang="de-DE" altLang="zh-CN" sz="1600"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Religion</a:t>
            </a:r>
            <a:r>
              <a:rPr lang="de-DE" altLang="zh-CN" sz="16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基督教</a:t>
            </a:r>
            <a:r>
              <a:rPr lang="zh-CN" altLang="de-DE" dirty="0">
                <a:latin typeface="微软雅黑" panose="020B0503020204020204" pitchFamily="34" charset="-122"/>
                <a:ea typeface="微软雅黑" panose="020B0503020204020204" pitchFamily="34" charset="-122"/>
              </a:rPr>
              <a:t>（Christe</a:t>
            </a:r>
            <a:r>
              <a:rPr lang="de-DE" altLang="zh-CN" dirty="0">
                <a:latin typeface="微软雅黑" panose="020B0503020204020204" pitchFamily="34" charset="-122"/>
                <a:ea typeface="微软雅黑" panose="020B0503020204020204" pitchFamily="34" charset="-122"/>
              </a:rPr>
              <a:t>ntum</a:t>
            </a:r>
            <a:r>
              <a:rPr lang="zh-CN" altLang="de-DE" dirty="0">
                <a:latin typeface="微软雅黑" panose="020B0503020204020204" pitchFamily="34" charset="-122"/>
                <a:ea typeface="微软雅黑" panose="020B0503020204020204" pitchFamily="34" charset="-122"/>
              </a:rPr>
              <a:t>）</a:t>
            </a:r>
            <a:r>
              <a:rPr lang="zh-CN" altLang="de-DE" sz="900" dirty="0">
                <a:latin typeface="微软雅黑" panose="020B0503020204020204" pitchFamily="34" charset="-122"/>
                <a:ea typeface="微软雅黑" panose="020B0503020204020204" pitchFamily="34" charset="-122"/>
              </a:rPr>
              <a:t>、</a:t>
            </a:r>
            <a:r>
              <a:rPr lang="zh-CN" altLang="de-DE" sz="1600" dirty="0">
                <a:latin typeface="微软雅黑" panose="020B0503020204020204" pitchFamily="34" charset="-122"/>
                <a:ea typeface="微软雅黑" panose="020B0503020204020204" pitchFamily="34" charset="-122"/>
              </a:rPr>
              <a:t>天主教</a:t>
            </a:r>
            <a:r>
              <a:rPr lang="zh-CN" altLang="de-DE" dirty="0">
                <a:latin typeface="微软雅黑" panose="020B0503020204020204" pitchFamily="34" charset="-122"/>
                <a:ea typeface="微软雅黑" panose="020B0503020204020204" pitchFamily="34" charset="-122"/>
              </a:rPr>
              <a:t>（</a:t>
            </a:r>
            <a:r>
              <a:rPr lang="de-DE" altLang="zh-CN" dirty="0">
                <a:latin typeface="微软雅黑" panose="020B0503020204020204" pitchFamily="34" charset="-122"/>
                <a:ea typeface="微软雅黑" panose="020B0503020204020204" pitchFamily="34" charset="-122"/>
              </a:rPr>
              <a:t>Katholik</a:t>
            </a:r>
            <a:r>
              <a:rPr lang="zh-CN" altLang="de-DE" dirty="0">
                <a:latin typeface="微软雅黑" panose="020B0503020204020204" pitchFamily="34" charset="-122"/>
                <a:ea typeface="微软雅黑" panose="020B0503020204020204" pitchFamily="34" charset="-122"/>
              </a:rPr>
              <a:t>）</a:t>
            </a:r>
            <a:endParaRPr lang="zh-CN" altLang="de-DE" dirty="0">
              <a:latin typeface="微软雅黑" panose="020B0503020204020204" pitchFamily="34" charset="-122"/>
              <a:ea typeface="微软雅黑" panose="020B0503020204020204" pitchFamily="34" charset="-122"/>
            </a:endParaRPr>
          </a:p>
          <a:p>
            <a:pPr>
              <a:spcBef>
                <a:spcPct val="50000"/>
              </a:spcBef>
            </a:pPr>
            <a:endParaRPr lang="zh-CN" altLang="de-DE" dirty="0">
              <a:latin typeface="微软雅黑" panose="020B0503020204020204" pitchFamily="34" charset="-122"/>
              <a:ea typeface="微软雅黑" panose="020B0503020204020204" pitchFamily="34" charset="-122"/>
            </a:endParaRPr>
          </a:p>
        </p:txBody>
      </p:sp>
      <p:sp>
        <p:nvSpPr>
          <p:cNvPr id="65555" name="文本框 65554"/>
          <p:cNvSpPr txBox="1"/>
          <p:nvPr/>
        </p:nvSpPr>
        <p:spPr>
          <a:xfrm>
            <a:off x="1828800" y="285750"/>
            <a:ext cx="1524000" cy="274638"/>
          </a:xfrm>
          <a:prstGeom prst="rect">
            <a:avLst/>
          </a:prstGeom>
          <a:solidFill>
            <a:schemeClr val="tx1"/>
          </a:solidFill>
          <a:ln w="9525">
            <a:noFill/>
          </a:ln>
        </p:spPr>
        <p:txBody>
          <a:bodyPr>
            <a:spAutoFit/>
          </a:bodyPr>
          <a:p>
            <a:pPr>
              <a:spcBef>
                <a:spcPct val="50000"/>
              </a:spcBef>
            </a:pPr>
            <a:r>
              <a:rPr lang="zh-CN" altLang="en-US" dirty="0">
                <a:solidFill>
                  <a:schemeClr val="bg1"/>
                </a:solidFill>
                <a:latin typeface="Arial" panose="020B0604020202020204" pitchFamily="34" charset="0"/>
                <a:ea typeface="微软雅黑" panose="020B0503020204020204" pitchFamily="34" charset="-122"/>
              </a:rPr>
              <a:t>德意志联邦共和国</a:t>
            </a:r>
            <a:endParaRPr lang="zh-CN" altLang="en-US" dirty="0">
              <a:solidFill>
                <a:schemeClr val="bg1"/>
              </a:solidFill>
              <a:latin typeface="Arial" panose="020B0604020202020204" pitchFamily="34" charset="0"/>
              <a:ea typeface="微软雅黑" panose="020B0503020204020204" pitchFamily="34" charset="-122"/>
            </a:endParaRPr>
          </a:p>
        </p:txBody>
      </p:sp>
      <p:sp>
        <p:nvSpPr>
          <p:cNvPr id="65556" name="文本框 65555"/>
          <p:cNvSpPr txBox="1"/>
          <p:nvPr/>
        </p:nvSpPr>
        <p:spPr>
          <a:xfrm>
            <a:off x="381000" y="3867150"/>
            <a:ext cx="4343400" cy="1006475"/>
          </a:xfrm>
          <a:prstGeom prst="rect">
            <a:avLst/>
          </a:prstGeom>
          <a:noFill/>
          <a:ln w="9525">
            <a:noFill/>
          </a:ln>
        </p:spPr>
        <p:txBody>
          <a:bodyPr>
            <a:spAutoFit/>
          </a:bodyPr>
          <a:p>
            <a:pPr>
              <a:spcBef>
                <a:spcPct val="50000"/>
              </a:spcBef>
            </a:pPr>
            <a:r>
              <a:rPr lang="de-DE" altLang="zh-CN" sz="1000" b="1" dirty="0">
                <a:solidFill>
                  <a:srgbClr val="D7354A"/>
                </a:solidFill>
                <a:latin typeface="微软雅黑" panose="020B0503020204020204" pitchFamily="34" charset="-122"/>
                <a:ea typeface="微软雅黑" panose="020B0503020204020204" pitchFamily="34" charset="-122"/>
              </a:rPr>
              <a:t>Deutschland ist in Mitteleuropa</a:t>
            </a:r>
            <a:r>
              <a:rPr lang="zh-CN" altLang="de-DE" sz="1000" b="1" dirty="0">
                <a:solidFill>
                  <a:srgbClr val="D7354A"/>
                </a:solidFill>
                <a:latin typeface="微软雅黑" panose="020B0503020204020204" pitchFamily="34" charset="-122"/>
                <a:ea typeface="微软雅黑" panose="020B0503020204020204" pitchFamily="34" charset="-122"/>
              </a:rPr>
              <a:t>，</a:t>
            </a:r>
            <a:r>
              <a:rPr lang="de-DE" altLang="zh-CN" sz="1000" b="1" dirty="0">
                <a:solidFill>
                  <a:srgbClr val="D7354A"/>
                </a:solidFill>
                <a:latin typeface="微软雅黑" panose="020B0503020204020204" pitchFamily="34" charset="-122"/>
                <a:ea typeface="微软雅黑" panose="020B0503020204020204" pitchFamily="34" charset="-122"/>
              </a:rPr>
              <a:t>es hat wunderbare Kultur. Es hat auch viele berühmte Städte so wie Berlin and </a:t>
            </a:r>
            <a:r>
              <a:rPr lang="de-DE" altLang="en-US" sz="1000" b="1" dirty="0">
                <a:solidFill>
                  <a:srgbClr val="D7354A"/>
                </a:solidFill>
                <a:latin typeface="微软雅黑" panose="020B0503020204020204" pitchFamily="34" charset="-122"/>
                <a:ea typeface="微软雅黑" panose="020B0503020204020204" pitchFamily="34" charset="-122"/>
              </a:rPr>
              <a:t>Frankfurt</a:t>
            </a:r>
            <a:r>
              <a:rPr lang="de-DE" altLang="zh-CN" sz="1000" b="1" dirty="0">
                <a:solidFill>
                  <a:srgbClr val="D7354A"/>
                </a:solidFill>
                <a:latin typeface="微软雅黑" panose="020B0503020204020204" pitchFamily="34" charset="-122"/>
                <a:ea typeface="微软雅黑" panose="020B0503020204020204" pitchFamily="34" charset="-122"/>
              </a:rPr>
              <a:t>.</a:t>
            </a:r>
            <a:endParaRPr lang="de-DE" altLang="zh-CN" sz="1000" b="1" dirty="0">
              <a:solidFill>
                <a:srgbClr val="D7354A"/>
              </a:solidFill>
              <a:latin typeface="微软雅黑" panose="020B0503020204020204" pitchFamily="34" charset="-122"/>
              <a:ea typeface="微软雅黑" panose="020B0503020204020204" pitchFamily="34" charset="-122"/>
            </a:endParaRPr>
          </a:p>
          <a:p>
            <a:pPr>
              <a:spcBef>
                <a:spcPct val="50000"/>
              </a:spcBef>
            </a:pPr>
            <a:r>
              <a:rPr lang="zh-CN" altLang="en-US" sz="1000" b="1" dirty="0">
                <a:solidFill>
                  <a:srgbClr val="D7354A"/>
                </a:solidFill>
                <a:latin typeface="微软雅黑" panose="020B0503020204020204" pitchFamily="34" charset="-122"/>
                <a:ea typeface="微软雅黑" panose="020B0503020204020204" pitchFamily="34" charset="-122"/>
              </a:rPr>
              <a:t>德国位于欧洲中部，不仅有悠久的文化，还有柏林、法兰克福、科隆、慕尼黑，这些耳熟能详的地方，都属于德国；</a:t>
            </a:r>
            <a:endParaRPr lang="zh-CN" altLang="en-US" sz="1000" b="1" dirty="0">
              <a:solidFill>
                <a:srgbClr val="D7354A"/>
              </a:solidFill>
              <a:latin typeface="微软雅黑" panose="020B0503020204020204" pitchFamily="34" charset="-122"/>
              <a:ea typeface="微软雅黑" panose="020B0503020204020204" pitchFamily="34" charset="-122"/>
            </a:endParaRPr>
          </a:p>
          <a:p>
            <a:pPr>
              <a:spcBef>
                <a:spcPct val="50000"/>
              </a:spcBef>
            </a:pPr>
            <a:endParaRPr lang="zh-CN" altLang="en-US" sz="1000" b="1" dirty="0">
              <a:solidFill>
                <a:srgbClr val="D7354A"/>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5553"/>
                                        </p:tgtEl>
                                        <p:attrNameLst>
                                          <p:attrName>style.visibility</p:attrName>
                                        </p:attrNameLst>
                                      </p:cBhvr>
                                      <p:to>
                                        <p:strVal val="visible"/>
                                      </p:to>
                                    </p:set>
                                    <p:anim calcmode="lin" valueType="num">
                                      <p:cBhvr>
                                        <p:cTn id="7" dur="500" decel="50000" fill="hold">
                                          <p:stCondLst>
                                            <p:cond delay="0"/>
                                          </p:stCondLst>
                                        </p:cTn>
                                        <p:tgtEl>
                                          <p:spTgt spid="65553"/>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6555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5553"/>
                                        </p:tgtEl>
                                        <p:attrNameLst>
                                          <p:attrName>ppt_w</p:attrName>
                                        </p:attrNameLst>
                                      </p:cBhvr>
                                      <p:tavLst>
                                        <p:tav tm="0">
                                          <p:val>
                                            <p:strVal val="#ppt_w*.05"/>
                                          </p:val>
                                        </p:tav>
                                        <p:tav tm="100000">
                                          <p:val>
                                            <p:strVal val="#ppt_w"/>
                                          </p:val>
                                        </p:tav>
                                      </p:tavLst>
                                    </p:anim>
                                    <p:anim calcmode="lin" valueType="num">
                                      <p:cBhvr>
                                        <p:cTn id="10" dur="1000" fill="hold"/>
                                        <p:tgtEl>
                                          <p:spTgt spid="6555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555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555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555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5553"/>
                                        </p:tgtEl>
                                      </p:cBhvr>
                                    </p:animEffect>
                                  </p:childTnLst>
                                </p:cTn>
                              </p:par>
                              <p:par>
                                <p:cTn id="15" presetID="24" presetClass="entr" presetSubtype="0" fill="hold" nodeType="withEffect">
                                  <p:stCondLst>
                                    <p:cond delay="0"/>
                                  </p:stCondLst>
                                  <p:childTnLst>
                                    <p:set>
                                      <p:cBhvr>
                                        <p:cTn id="16" dur="1" fill="hold">
                                          <p:stCondLst>
                                            <p:cond delay="0"/>
                                          </p:stCondLst>
                                        </p:cTn>
                                        <p:tgtEl>
                                          <p:spTgt spid="65554">
                                            <p:txEl>
                                              <p:charRg st="43" end="66"/>
                                            </p:txEl>
                                          </p:spTgt>
                                        </p:tgtEl>
                                        <p:attrNameLst>
                                          <p:attrName>style.visibility</p:attrName>
                                        </p:attrNameLst>
                                      </p:cBhvr>
                                      <p:to>
                                        <p:strVal val="visible"/>
                                      </p:to>
                                    </p:set>
                                    <p:anim calcmode="lin" valueType="num">
                                      <p:cBhvr>
                                        <p:cTn id="17" dur="1" fill="hold"/>
                                        <p:tgtEl>
                                          <p:spTgt spid="65554">
                                            <p:txEl>
                                              <p:charRg st="43" end="66"/>
                                            </p:txEl>
                                          </p:spTgt>
                                        </p:tgtEl>
                                      </p:cBhvr>
                                    </p:anim>
                                  </p:childTnLst>
                                </p:cTn>
                              </p:par>
                              <p:par>
                                <p:cTn id="18" presetID="24" presetClass="entr" presetSubtype="0" fill="hold" nodeType="withEffect">
                                  <p:stCondLst>
                                    <p:cond delay="0"/>
                                  </p:stCondLst>
                                  <p:childTnLst>
                                    <p:set>
                                      <p:cBhvr>
                                        <p:cTn id="19" dur="1" fill="hold">
                                          <p:stCondLst>
                                            <p:cond delay="0"/>
                                          </p:stCondLst>
                                        </p:cTn>
                                        <p:tgtEl>
                                          <p:spTgt spid="65554">
                                            <p:txEl>
                                              <p:charRg st="0" end="43"/>
                                            </p:txEl>
                                          </p:spTgt>
                                        </p:tgtEl>
                                        <p:attrNameLst>
                                          <p:attrName>style.visibility</p:attrName>
                                        </p:attrNameLst>
                                      </p:cBhvr>
                                      <p:to>
                                        <p:strVal val="visible"/>
                                      </p:to>
                                    </p:set>
                                    <p:anim calcmode="lin" valueType="num">
                                      <p:cBhvr>
                                        <p:cTn id="20" dur="1" fill="hold"/>
                                        <p:tgtEl>
                                          <p:spTgt spid="65554">
                                            <p:txEl>
                                              <p:charRg st="0" end="43"/>
                                            </p:txEl>
                                          </p:spTgt>
                                        </p:tgtEl>
                                      </p:cBhvr>
                                    </p:anim>
                                  </p:childTnLst>
                                </p:cTn>
                              </p:par>
                              <p:par>
                                <p:cTn id="21" presetID="24" presetClass="entr" presetSubtype="0" fill="hold" nodeType="withEffect">
                                  <p:stCondLst>
                                    <p:cond delay="0"/>
                                  </p:stCondLst>
                                  <p:childTnLst>
                                    <p:set>
                                      <p:cBhvr>
                                        <p:cTn id="22" dur="1" fill="hold">
                                          <p:stCondLst>
                                            <p:cond delay="0"/>
                                          </p:stCondLst>
                                        </p:cTn>
                                        <p:tgtEl>
                                          <p:spTgt spid="65554">
                                            <p:txEl>
                                              <p:charRg st="66" end="102"/>
                                            </p:txEl>
                                          </p:spTgt>
                                        </p:tgtEl>
                                        <p:attrNameLst>
                                          <p:attrName>style.visibility</p:attrName>
                                        </p:attrNameLst>
                                      </p:cBhvr>
                                      <p:to>
                                        <p:strVal val="visible"/>
                                      </p:to>
                                    </p:set>
                                    <p:anim calcmode="lin" valueType="num">
                                      <p:cBhvr>
                                        <p:cTn id="23" dur="1" fill="hold"/>
                                        <p:tgtEl>
                                          <p:spTgt spid="65554">
                                            <p:txEl>
                                              <p:charRg st="66" end="102"/>
                                            </p:txEl>
                                          </p:spTgt>
                                        </p:tgtEl>
                                      </p:cBhvr>
                                    </p:anim>
                                  </p:childTnLst>
                                </p:cTn>
                              </p:par>
                              <p:par>
                                <p:cTn id="24" presetID="24" presetClass="entr" presetSubtype="0" fill="hold" nodeType="withEffect">
                                  <p:stCondLst>
                                    <p:cond delay="0"/>
                                  </p:stCondLst>
                                  <p:childTnLst>
                                    <p:set>
                                      <p:cBhvr>
                                        <p:cTn id="25" dur="1" fill="hold">
                                          <p:stCondLst>
                                            <p:cond delay="0"/>
                                          </p:stCondLst>
                                        </p:cTn>
                                        <p:tgtEl>
                                          <p:spTgt spid="65554">
                                            <p:txEl>
                                              <p:charRg st="102" end="133"/>
                                            </p:txEl>
                                          </p:spTgt>
                                        </p:tgtEl>
                                        <p:attrNameLst>
                                          <p:attrName>style.visibility</p:attrName>
                                        </p:attrNameLst>
                                      </p:cBhvr>
                                      <p:to>
                                        <p:strVal val="visible"/>
                                      </p:to>
                                    </p:set>
                                    <p:anim calcmode="lin" valueType="num">
                                      <p:cBhvr>
                                        <p:cTn id="26" dur="1" fill="hold"/>
                                        <p:tgtEl>
                                          <p:spTgt spid="65554">
                                            <p:txEl>
                                              <p:charRg st="102" end="133"/>
                                            </p:txEl>
                                          </p:spTgt>
                                        </p:tgtEl>
                                      </p:cBhvr>
                                    </p:anim>
                                  </p:childTnLst>
                                </p:cTn>
                              </p:par>
                              <p:par>
                                <p:cTn id="27" presetID="24" presetClass="entr" presetSubtype="0" fill="hold" nodeType="withEffect">
                                  <p:stCondLst>
                                    <p:cond delay="0"/>
                                  </p:stCondLst>
                                  <p:childTnLst>
                                    <p:set>
                                      <p:cBhvr>
                                        <p:cTn id="28" dur="1" fill="hold">
                                          <p:stCondLst>
                                            <p:cond delay="0"/>
                                          </p:stCondLst>
                                        </p:cTn>
                                        <p:tgtEl>
                                          <p:spTgt spid="65554">
                                            <p:txEl>
                                              <p:charRg st="133" end="172"/>
                                            </p:txEl>
                                          </p:spTgt>
                                        </p:tgtEl>
                                        <p:attrNameLst>
                                          <p:attrName>style.visibility</p:attrName>
                                        </p:attrNameLst>
                                      </p:cBhvr>
                                      <p:to>
                                        <p:strVal val="visible"/>
                                      </p:to>
                                    </p:set>
                                    <p:anim calcmode="lin" valueType="num">
                                      <p:cBhvr>
                                        <p:cTn id="29" dur="1" fill="hold"/>
                                        <p:tgtEl>
                                          <p:spTgt spid="65554">
                                            <p:txEl>
                                              <p:charRg st="133" end="172"/>
                                            </p:txEl>
                                          </p:spTgt>
                                        </p:tgtEl>
                                      </p:cBhvr>
                                    </p:anim>
                                  </p:childTnLst>
                                </p:cTn>
                              </p:par>
                              <p:par>
                                <p:cTn id="30" presetID="24" presetClass="entr" presetSubtype="0" fill="hold" nodeType="withEffect">
                                  <p:stCondLst>
                                    <p:cond delay="0"/>
                                  </p:stCondLst>
                                  <p:childTnLst>
                                    <p:set>
                                      <p:cBhvr>
                                        <p:cTn id="31" dur="1" fill="hold">
                                          <p:stCondLst>
                                            <p:cond delay="0"/>
                                          </p:stCondLst>
                                        </p:cTn>
                                        <p:tgtEl>
                                          <p:spTgt spid="65554">
                                            <p:txEl>
                                              <p:charRg st="172" end="213"/>
                                            </p:txEl>
                                          </p:spTgt>
                                        </p:tgtEl>
                                        <p:attrNameLst>
                                          <p:attrName>style.visibility</p:attrName>
                                        </p:attrNameLst>
                                      </p:cBhvr>
                                      <p:to>
                                        <p:strVal val="visible"/>
                                      </p:to>
                                    </p:set>
                                    <p:anim calcmode="lin" valueType="num">
                                      <p:cBhvr>
                                        <p:cTn id="32" dur="1" fill="hold"/>
                                        <p:tgtEl>
                                          <p:spTgt spid="65554">
                                            <p:txEl>
                                              <p:charRg st="172" end="213"/>
                                            </p:txEl>
                                          </p:spTgt>
                                        </p:tgtEl>
                                      </p:cBhvr>
                                    </p:anim>
                                  </p:childTnLst>
                                </p:cTn>
                              </p:par>
                              <p:par>
                                <p:cTn id="33" presetID="10" presetClass="entr" presetSubtype="0" fill="hold" grpId="0" nodeType="withEffect">
                                  <p:stCondLst>
                                    <p:cond delay="0"/>
                                  </p:stCondLst>
                                  <p:childTnLst>
                                    <p:set>
                                      <p:cBhvr>
                                        <p:cTn id="34" dur="1" fill="hold">
                                          <p:stCondLst>
                                            <p:cond delay="0"/>
                                          </p:stCondLst>
                                        </p:cTn>
                                        <p:tgtEl>
                                          <p:spTgt spid="65556"/>
                                        </p:tgtEl>
                                        <p:attrNameLst>
                                          <p:attrName>style.visibility</p:attrName>
                                        </p:attrNameLst>
                                      </p:cBhvr>
                                      <p:to>
                                        <p:strVal val="visible"/>
                                      </p:to>
                                    </p:set>
                                    <p:animEffect transition="in" filter="fade">
                                      <p:cBhvr>
                                        <p:cTn id="35" dur="2000"/>
                                        <p:tgtEl>
                                          <p:spTgt spid="65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3" grpId="0" animBg="1"/>
      <p:bldP spid="655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4" name="图片 81923" descr="20111109170109_cvBCK_副本"/>
          <p:cNvPicPr>
            <a:picLocks noChangeAspect="1"/>
          </p:cNvPicPr>
          <p:nvPr/>
        </p:nvPicPr>
        <p:blipFill>
          <a:blip r:embed="rId1"/>
          <a:stretch>
            <a:fillRect/>
          </a:stretch>
        </p:blipFill>
        <p:spPr>
          <a:xfrm>
            <a:off x="0" y="0"/>
            <a:ext cx="4343400" cy="5143500"/>
          </a:xfrm>
          <a:prstGeom prst="rect">
            <a:avLst/>
          </a:prstGeom>
          <a:noFill/>
          <a:ln w="9525">
            <a:noFill/>
          </a:ln>
        </p:spPr>
      </p:pic>
      <p:sp>
        <p:nvSpPr>
          <p:cNvPr id="81925" name="文本框 81924"/>
          <p:cNvSpPr txBox="1"/>
          <p:nvPr/>
        </p:nvSpPr>
        <p:spPr>
          <a:xfrm>
            <a:off x="5791200" y="971550"/>
            <a:ext cx="2971800" cy="457200"/>
          </a:xfrm>
          <a:prstGeom prst="rect">
            <a:avLst/>
          </a:prstGeom>
          <a:noFill/>
          <a:ln w="9525">
            <a:noFill/>
          </a:ln>
        </p:spPr>
        <p:txBody>
          <a:bodyPr>
            <a:spAutoFit/>
          </a:bodyPr>
          <a:p>
            <a:pPr>
              <a:spcBef>
                <a:spcPct val="50000"/>
              </a:spcBef>
            </a:pPr>
            <a:r>
              <a:rPr lang="zh-CN" altLang="en-US" sz="2400" dirty="0">
                <a:latin typeface="Arial" panose="020B0604020202020204" pitchFamily="34" charset="0"/>
                <a:ea typeface="方正启体简体" pitchFamily="65" charset="-122"/>
              </a:rPr>
              <a:t>德意志式饮食</a:t>
            </a:r>
            <a:endParaRPr lang="zh-CN" altLang="en-US" sz="2400" dirty="0">
              <a:latin typeface="Arial" panose="020B0604020202020204" pitchFamily="34" charset="0"/>
              <a:ea typeface="方正启体简体" pitchFamily="65" charset="-122"/>
            </a:endParaRPr>
          </a:p>
        </p:txBody>
      </p:sp>
      <p:sp>
        <p:nvSpPr>
          <p:cNvPr id="81926" name="文本框 81925"/>
          <p:cNvSpPr txBox="1"/>
          <p:nvPr/>
        </p:nvSpPr>
        <p:spPr>
          <a:xfrm>
            <a:off x="7467600" y="742950"/>
            <a:ext cx="1524000" cy="549275"/>
          </a:xfrm>
          <a:prstGeom prst="rect">
            <a:avLst/>
          </a:prstGeom>
          <a:noFill/>
          <a:ln w="9525">
            <a:noFill/>
          </a:ln>
        </p:spPr>
        <p:txBody>
          <a:bodyPr>
            <a:spAutoFit/>
          </a:bodyPr>
          <a:p>
            <a:pPr>
              <a:spcBef>
                <a:spcPct val="50000"/>
              </a:spcBef>
            </a:pPr>
            <a:r>
              <a:rPr lang="en-US" altLang="zh-CN">
                <a:solidFill>
                  <a:srgbClr val="9F1D2E"/>
                </a:solidFill>
                <a:latin typeface="微软雅黑" panose="020B0503020204020204" pitchFamily="34" charset="-122"/>
                <a:ea typeface="微软雅黑" panose="020B0503020204020204" pitchFamily="34" charset="-122"/>
              </a:rPr>
              <a:t> </a:t>
            </a:r>
            <a:r>
              <a:rPr lang="en-US" altLang="zh-CN" err="1">
                <a:solidFill>
                  <a:srgbClr val="9F1D2E"/>
                </a:solidFill>
                <a:latin typeface="微软雅黑" panose="020B0503020204020204" pitchFamily="34" charset="-122"/>
                <a:ea typeface="微软雅黑" panose="020B0503020204020204" pitchFamily="34" charset="-122"/>
              </a:rPr>
              <a:t>Deutsches</a:t>
            </a:r>
            <a:r>
              <a:rPr lang="en-US" altLang="zh-CN">
                <a:solidFill>
                  <a:srgbClr val="9F1D2E"/>
                </a:solidFill>
                <a:latin typeface="微软雅黑" panose="020B0503020204020204" pitchFamily="34" charset="-122"/>
                <a:ea typeface="微软雅黑" panose="020B0503020204020204" pitchFamily="34" charset="-122"/>
              </a:rPr>
              <a:t> Essen </a:t>
            </a:r>
            <a:endParaRPr lang="zh-CN" altLang="en-US" dirty="0">
              <a:solidFill>
                <a:srgbClr val="9F1D2E"/>
              </a:solidFill>
              <a:latin typeface="微软雅黑" panose="020B0503020204020204" pitchFamily="34" charset="-122"/>
              <a:ea typeface="微软雅黑" panose="020B0503020204020204" pitchFamily="34" charset="-122"/>
            </a:endParaRPr>
          </a:p>
          <a:p>
            <a:pPr>
              <a:spcBef>
                <a:spcPct val="50000"/>
              </a:spcBef>
            </a:pPr>
            <a:endParaRPr lang="zh-CN" altLang="en-US" dirty="0">
              <a:solidFill>
                <a:srgbClr val="9F1D2E"/>
              </a:solidFill>
              <a:latin typeface="微软雅黑" panose="020B0503020204020204" pitchFamily="34" charset="-122"/>
              <a:ea typeface="微软雅黑" panose="020B0503020204020204" pitchFamily="34" charset="-122"/>
            </a:endParaRPr>
          </a:p>
        </p:txBody>
      </p:sp>
      <p:sp>
        <p:nvSpPr>
          <p:cNvPr id="81928" name="圆角矩形 16"/>
          <p:cNvSpPr/>
          <p:nvPr/>
        </p:nvSpPr>
        <p:spPr>
          <a:xfrm>
            <a:off x="4800600" y="1504950"/>
            <a:ext cx="4114800" cy="3200400"/>
          </a:xfrm>
          <a:prstGeom prst="roundRect">
            <a:avLst>
              <a:gd name="adj" fmla="val 4116"/>
            </a:avLst>
          </a:prstGeom>
          <a:solidFill>
            <a:srgbClr val="F2F2F2">
              <a:alpha val="32001"/>
            </a:srgbClr>
          </a:solidFill>
          <a:ln w="3175" cap="flat" cmpd="sng">
            <a:solidFill>
              <a:srgbClr val="9F1D2E"/>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81929" name="文本框 81928"/>
          <p:cNvSpPr txBox="1"/>
          <p:nvPr/>
        </p:nvSpPr>
        <p:spPr>
          <a:xfrm>
            <a:off x="4800600" y="1962150"/>
            <a:ext cx="4114800" cy="2101850"/>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德国没有统一的德国菜，所以也“德国菜”这个概念，但有很多的地方特色菜肴；</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德国美食与</a:t>
            </a: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民以食为天</a:t>
            </a:r>
            <a:r>
              <a:rPr lang="en-US" altLang="zh-CN">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烹饪技术举世闻名的中国相比，德国的饮食不免人觉单调乏味。有人说德国的饭菜无非清煮、白炖加烤制，这同德国人呆板、拘泥的性格一样不讨人喜欢。不过现在如果你去德国，则大可不必为此苦恼了。由于世界各国的美食家云集德国，你在此可品尝到世界各国的美味佳肴，不论是法式、俄式、意大利式，还是日式及中餐等等都能见到。</a:t>
            </a:r>
            <a:endParaRPr lang="zh-CN" altLang="en-US" dirty="0">
              <a:latin typeface="Arial" panose="020B0604020202020204" pitchFamily="34" charset="0"/>
              <a:ea typeface="微软雅黑" panose="020B0503020204020204" pitchFamily="34" charset="-122"/>
            </a:endParaRPr>
          </a:p>
          <a:p>
            <a:pPr>
              <a:spcBef>
                <a:spcPct val="50000"/>
              </a:spcBef>
            </a:pPr>
            <a:endParaRPr lang="zh-CN" altLang="en-US" dirty="0">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1928"/>
                                        </p:tgtEl>
                                        <p:attrNameLst>
                                          <p:attrName>style.visibility</p:attrName>
                                        </p:attrNameLst>
                                      </p:cBhvr>
                                      <p:to>
                                        <p:strVal val="visible"/>
                                      </p:to>
                                    </p:set>
                                    <p:anim calcmode="lin" valueType="num">
                                      <p:cBhvr>
                                        <p:cTn id="7" dur="1" fill="hold"/>
                                        <p:tgtEl>
                                          <p:spTgt spid="81928"/>
                                        </p:tgtEl>
                                      </p:cBhvr>
                                    </p:anim>
                                  </p:childTnLst>
                                </p:cTn>
                              </p:par>
                              <p:par>
                                <p:cTn id="8" presetID="24" presetClass="entr" presetSubtype="0" fill="hold" grpId="0" nodeType="withEffect">
                                  <p:stCondLst>
                                    <p:cond delay="0"/>
                                  </p:stCondLst>
                                  <p:childTnLst>
                                    <p:set>
                                      <p:cBhvr>
                                        <p:cTn id="9" dur="1" fill="hold">
                                          <p:stCondLst>
                                            <p:cond delay="0"/>
                                          </p:stCondLst>
                                        </p:cTn>
                                        <p:tgtEl>
                                          <p:spTgt spid="81929"/>
                                        </p:tgtEl>
                                        <p:attrNameLst>
                                          <p:attrName>style.visibility</p:attrName>
                                        </p:attrNameLst>
                                      </p:cBhvr>
                                      <p:to>
                                        <p:strVal val="visible"/>
                                      </p:to>
                                    </p:set>
                                    <p:anim calcmode="lin" valueType="num">
                                      <p:cBhvr>
                                        <p:cTn id="10" dur="1" fill="hold"/>
                                        <p:tgtEl>
                                          <p:spTgt spid="8192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819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7" name="文本框 59396"/>
          <p:cNvSpPr txBox="1"/>
          <p:nvPr/>
        </p:nvSpPr>
        <p:spPr>
          <a:xfrm>
            <a:off x="228600" y="590550"/>
            <a:ext cx="2362200" cy="336550"/>
          </a:xfrm>
          <a:prstGeom prst="rect">
            <a:avLst/>
          </a:prstGeom>
          <a:solidFill>
            <a:schemeClr val="tx1"/>
          </a:solidFill>
          <a:ln w="9525">
            <a:noFill/>
          </a:ln>
        </p:spPr>
        <p:txBody>
          <a:bodyPr>
            <a:spAutoFit/>
          </a:bodyPr>
          <a:p>
            <a:pPr>
              <a:spcBef>
                <a:spcPct val="50000"/>
              </a:spcBef>
            </a:pPr>
            <a:r>
              <a:rPr lang="zh-CN" altLang="en-US" sz="1600" dirty="0">
                <a:solidFill>
                  <a:schemeClr val="bg1"/>
                </a:solidFill>
                <a:latin typeface="Arial" panose="020B0604020202020204" pitchFamily="34" charset="0"/>
                <a:ea typeface="微软雅黑" panose="020B0503020204020204" pitchFamily="34" charset="-122"/>
              </a:rPr>
              <a:t>德国人的一日三餐</a:t>
            </a:r>
            <a:endParaRPr lang="zh-CN" altLang="en-US" sz="1600" dirty="0">
              <a:solidFill>
                <a:schemeClr val="bg1"/>
              </a:solidFill>
              <a:latin typeface="Arial" panose="020B0604020202020204" pitchFamily="34" charset="0"/>
              <a:ea typeface="微软雅黑" panose="020B0503020204020204" pitchFamily="34" charset="-122"/>
            </a:endParaRPr>
          </a:p>
        </p:txBody>
      </p:sp>
      <p:sp>
        <p:nvSpPr>
          <p:cNvPr id="59398" name="矩形 59397"/>
          <p:cNvSpPr/>
          <p:nvPr/>
        </p:nvSpPr>
        <p:spPr>
          <a:xfrm>
            <a:off x="228600" y="590550"/>
            <a:ext cx="3581400" cy="4191000"/>
          </a:xfrm>
          <a:prstGeom prst="rect">
            <a:avLst/>
          </a:prstGeom>
          <a:noFill/>
          <a:ln w="9525" cap="flat" cmpd="sng">
            <a:solidFill>
              <a:schemeClr val="tx1"/>
            </a:solidFill>
            <a:prstDash val="solid"/>
            <a:miter/>
            <a:headEnd type="none" w="med" len="med"/>
            <a:tailEnd type="none" w="med" len="med"/>
          </a:ln>
        </p:spPr>
        <p:txBody>
          <a:bodyPr/>
          <a:p>
            <a:endParaRPr lang="zh-CN" altLang="en-US"/>
          </a:p>
        </p:txBody>
      </p:sp>
      <p:sp>
        <p:nvSpPr>
          <p:cNvPr id="59399" name="文本框 59398"/>
          <p:cNvSpPr txBox="1"/>
          <p:nvPr/>
        </p:nvSpPr>
        <p:spPr>
          <a:xfrm>
            <a:off x="228600" y="971550"/>
            <a:ext cx="3429000" cy="3336925"/>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德国人很和中国人一样，是一日三餐制，而且用餐十分用心和准时，讲究健康；</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早餐一般在七点，午餐一点，晚餐七点。</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sz="1000" b="1" dirty="0">
                <a:latin typeface="Arial" panose="020B0604020202020204" pitchFamily="34" charset="0"/>
                <a:ea typeface="微软雅黑" panose="020B0503020204020204" pitchFamily="34" charset="-122"/>
              </a:rPr>
              <a:t>有的地方午餐和晚餐之间喝午后咖啡，吃蛋糕。</a:t>
            </a:r>
            <a:endParaRPr lang="zh-CN" altLang="en-US" sz="1000" b="1"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德国人最讲究、最丰盛的不是午餐、晚餐，而是早餐，在旅馆或政府机构的餐厅，早餐大都是自助形式，有主食、肉类、蔬菜、饮料、水果等，不仅品种丰富，且色香味俱佳。而在普通百姓家，不论其家境穷富，其早餐的内容一般般都大同小异：首先是饮料，包括咖啡、茶、各种果汁、牛奶等，主食为各种面包，以及与面包相配的奶油、干酪和果酱，外加香肠和火腿。</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中餐多以快餐形式解决，</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晚餐多冷餐，内容会比中餐丰盛</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除此之外，有些人喜欢在下午四五点加餐，喝茶</a:t>
            </a:r>
            <a:endParaRPr lang="zh-CN" altLang="en-US" dirty="0">
              <a:latin typeface="Arial" panose="020B0604020202020204" pitchFamily="34" charset="0"/>
              <a:ea typeface="微软雅黑" panose="020B0503020204020204" pitchFamily="34" charset="-122"/>
            </a:endParaRPr>
          </a:p>
        </p:txBody>
      </p:sp>
      <p:pic>
        <p:nvPicPr>
          <p:cNvPr id="59400" name="图片 59399" descr="20110829131641_2vfVM"/>
          <p:cNvPicPr>
            <a:picLocks noChangeAspect="1"/>
          </p:cNvPicPr>
          <p:nvPr/>
        </p:nvPicPr>
        <p:blipFill>
          <a:blip r:embed="rId1"/>
          <a:stretch>
            <a:fillRect/>
          </a:stretch>
        </p:blipFill>
        <p:spPr>
          <a:xfrm>
            <a:off x="4572000" y="971550"/>
            <a:ext cx="4191000" cy="314325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4" name="文本框 56323"/>
          <p:cNvSpPr txBox="1"/>
          <p:nvPr/>
        </p:nvSpPr>
        <p:spPr>
          <a:xfrm>
            <a:off x="609600" y="3867150"/>
            <a:ext cx="1447800" cy="304800"/>
          </a:xfrm>
          <a:prstGeom prst="rect">
            <a:avLst/>
          </a:prstGeom>
          <a:solidFill>
            <a:srgbClr val="D7354A"/>
          </a:solidFill>
          <a:ln w="9525">
            <a:noFill/>
          </a:ln>
        </p:spPr>
        <p:txBody>
          <a:bodyPr>
            <a:spAutoFit/>
          </a:bodyPr>
          <a:p>
            <a:pPr>
              <a:spcBef>
                <a:spcPct val="50000"/>
              </a:spcBef>
            </a:pPr>
            <a:r>
              <a:rPr lang="zh-CN" altLang="en-US" sz="1400" b="1" dirty="0">
                <a:solidFill>
                  <a:schemeClr val="bg1"/>
                </a:solidFill>
                <a:latin typeface="Arial" panose="020B0604020202020204" pitchFamily="34" charset="0"/>
                <a:ea typeface="微软雅黑" panose="020B0503020204020204" pitchFamily="34" charset="-122"/>
              </a:rPr>
              <a:t>      葡萄酒</a:t>
            </a:r>
            <a:r>
              <a:rPr lang="en-US" altLang="zh-CN" sz="1400" b="1" err="1">
                <a:solidFill>
                  <a:schemeClr val="bg1"/>
                </a:solidFill>
                <a:latin typeface="Arial" panose="020B0604020202020204" pitchFamily="34" charset="0"/>
                <a:ea typeface="微软雅黑" panose="020B0503020204020204" pitchFamily="34" charset="-122"/>
              </a:rPr>
              <a:t>Wein</a:t>
            </a:r>
            <a:endParaRPr lang="en-US" altLang="zh-CN" sz="1400" b="1">
              <a:solidFill>
                <a:schemeClr val="bg1"/>
              </a:solidFill>
              <a:latin typeface="Arial" panose="020B0604020202020204" pitchFamily="34" charset="0"/>
              <a:ea typeface="微软雅黑" panose="020B0503020204020204" pitchFamily="34" charset="-122"/>
            </a:endParaRPr>
          </a:p>
        </p:txBody>
      </p:sp>
      <p:pic>
        <p:nvPicPr>
          <p:cNvPr id="56325" name="图片 56324" descr="10017187820ef1b6b5"/>
          <p:cNvPicPr>
            <a:picLocks noChangeAspect="1"/>
          </p:cNvPicPr>
          <p:nvPr/>
        </p:nvPicPr>
        <p:blipFill>
          <a:blip r:embed="rId1"/>
          <a:stretch>
            <a:fillRect/>
          </a:stretch>
        </p:blipFill>
        <p:spPr>
          <a:xfrm>
            <a:off x="685800" y="361950"/>
            <a:ext cx="4572000" cy="3227388"/>
          </a:xfrm>
          <a:prstGeom prst="rect">
            <a:avLst/>
          </a:prstGeom>
          <a:noFill/>
          <a:ln w="9525">
            <a:noFill/>
          </a:ln>
        </p:spPr>
      </p:pic>
      <p:pic>
        <p:nvPicPr>
          <p:cNvPr id="56326" name="图片 56325" descr="100171924177f86ffb"/>
          <p:cNvPicPr>
            <a:picLocks noChangeAspect="1"/>
          </p:cNvPicPr>
          <p:nvPr/>
        </p:nvPicPr>
        <p:blipFill>
          <a:blip r:embed="rId2"/>
          <a:stretch>
            <a:fillRect/>
          </a:stretch>
        </p:blipFill>
        <p:spPr>
          <a:xfrm>
            <a:off x="5791200" y="285750"/>
            <a:ext cx="2435225" cy="3181350"/>
          </a:xfrm>
          <a:prstGeom prst="rect">
            <a:avLst/>
          </a:prstGeom>
          <a:noFill/>
          <a:ln w="9525">
            <a:noFill/>
          </a:ln>
        </p:spPr>
      </p:pic>
      <p:sp>
        <p:nvSpPr>
          <p:cNvPr id="56329" name="圆角矩形 16">
            <a:hlinkClick r:id="rId3" action="ppaction://hlinkpres?slideindex=1&amp;slidetitle="/>
          </p:cNvPr>
          <p:cNvSpPr/>
          <p:nvPr/>
        </p:nvSpPr>
        <p:spPr>
          <a:xfrm>
            <a:off x="609600" y="4248150"/>
            <a:ext cx="8229600" cy="6858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6330" name="文本框 56329"/>
          <p:cNvSpPr txBox="1"/>
          <p:nvPr/>
        </p:nvSpPr>
        <p:spPr>
          <a:xfrm>
            <a:off x="685800" y="4324350"/>
            <a:ext cx="8001000" cy="549275"/>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德国人还喜好喝酒，酒类年消耗量居世界第二位，啤酒的销量居世界首位；由此衍生出一个著名的“慕尼黑啤酒节”</a:t>
            </a:r>
            <a:endParaRPr lang="zh-CN" altLang="en-US" dirty="0">
              <a:latin typeface="Arial" panose="020B0604020202020204" pitchFamily="34" charset="0"/>
              <a:ea typeface="微软雅黑" panose="020B0503020204020204" pitchFamily="34" charset="-122"/>
            </a:endParaRPr>
          </a:p>
          <a:p>
            <a:pPr>
              <a:spcBef>
                <a:spcPct val="50000"/>
              </a:spcBef>
            </a:pPr>
            <a:r>
              <a:rPr lang="zh-CN" altLang="en-US" dirty="0">
                <a:latin typeface="Arial" panose="020B0604020202020204" pitchFamily="34" charset="0"/>
                <a:ea typeface="微软雅黑" panose="020B0503020204020204" pitchFamily="34" charset="-122"/>
              </a:rPr>
              <a:t>德国气候条件很适合葡萄的生长，优越的自然条件加上高超的酿造技术，出产优质的葡萄名酒；</a:t>
            </a:r>
            <a:endParaRPr lang="zh-CN" altLang="en-US" dirty="0">
              <a:latin typeface="Arial" panose="020B0604020202020204" pitchFamily="34" charset="0"/>
              <a:ea typeface="微软雅黑" panose="020B0503020204020204" pitchFamily="34" charset="-122"/>
            </a:endParaRPr>
          </a:p>
        </p:txBody>
      </p:sp>
      <p:sp>
        <p:nvSpPr>
          <p:cNvPr id="56332" name="矩形 17"/>
          <p:cNvSpPr/>
          <p:nvPr/>
        </p:nvSpPr>
        <p:spPr>
          <a:xfrm>
            <a:off x="533400" y="3638550"/>
            <a:ext cx="455613" cy="579438"/>
          </a:xfrm>
          <a:prstGeom prst="rect">
            <a:avLst/>
          </a:prstGeom>
          <a:noFill/>
          <a:ln w="9525">
            <a:noFill/>
          </a:ln>
        </p:spPr>
        <p:txBody>
          <a:bodyPr wrap="none">
            <a:spAutoFit/>
          </a:bodyPr>
          <a:p>
            <a:pPr algn="ctr" eaLnBrk="1" hangingPunct="1"/>
            <a:r>
              <a:rPr lang="en-US" altLang="zh-CN" sz="3200" b="1">
                <a:solidFill>
                  <a:srgbClr val="000000"/>
                </a:solidFill>
                <a:latin typeface="Arial Black" panose="020B0A04020102020204" pitchFamily="34" charset="0"/>
                <a:ea typeface="宋体" panose="02010600030101010101" pitchFamily="2" charset="-122"/>
                <a:sym typeface="Arial Black" panose="020B0A04020102020204" pitchFamily="34" charset="0"/>
              </a:rPr>
              <a:t>1</a:t>
            </a:r>
            <a:endParaRPr lang="zh-CN" altLang="en-US" sz="18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p:cTn id="7" dur="1000" fill="hold"/>
                                        <p:tgtEl>
                                          <p:spTgt spid="56324"/>
                                        </p:tgtEl>
                                        <p:attrNameLst>
                                          <p:attrName>ppt_x</p:attrName>
                                        </p:attrNameLst>
                                      </p:cBhvr>
                                      <p:tavLst>
                                        <p:tav tm="0">
                                          <p:val>
                                            <p:strVal val="#ppt_x-.2"/>
                                          </p:val>
                                        </p:tav>
                                        <p:tav tm="100000">
                                          <p:val>
                                            <p:strVal val="#ppt_x"/>
                                          </p:val>
                                        </p:tav>
                                      </p:tavLst>
                                    </p:anim>
                                    <p:anim calcmode="lin" valueType="num">
                                      <p:cBhvr>
                                        <p:cTn id="8" dur="1000" fill="hold"/>
                                        <p:tgtEl>
                                          <p:spTgt spid="563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32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6329"/>
                                        </p:tgtEl>
                                        <p:attrNameLst>
                                          <p:attrName>style.visibility</p:attrName>
                                        </p:attrNameLst>
                                      </p:cBhvr>
                                      <p:to>
                                        <p:strVal val="visible"/>
                                      </p:to>
                                    </p:set>
                                    <p:anim calcmode="lin" valueType="num">
                                      <p:cBhvr>
                                        <p:cTn id="12" dur="1000" fill="hold"/>
                                        <p:tgtEl>
                                          <p:spTgt spid="56329"/>
                                        </p:tgtEl>
                                        <p:attrNameLst>
                                          <p:attrName>ppt_x</p:attrName>
                                        </p:attrNameLst>
                                      </p:cBhvr>
                                      <p:tavLst>
                                        <p:tav tm="0">
                                          <p:val>
                                            <p:strVal val="#ppt_x-.2"/>
                                          </p:val>
                                        </p:tav>
                                        <p:tav tm="100000">
                                          <p:val>
                                            <p:strVal val="#ppt_x"/>
                                          </p:val>
                                        </p:tav>
                                      </p:tavLst>
                                    </p:anim>
                                    <p:anim calcmode="lin" valueType="num">
                                      <p:cBhvr>
                                        <p:cTn id="13" dur="1000" fill="hold"/>
                                        <p:tgtEl>
                                          <p:spTgt spid="5632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632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6330"/>
                                        </p:tgtEl>
                                        <p:attrNameLst>
                                          <p:attrName>style.visibility</p:attrName>
                                        </p:attrNameLst>
                                      </p:cBhvr>
                                      <p:to>
                                        <p:strVal val="visible"/>
                                      </p:to>
                                    </p:set>
                                    <p:anim calcmode="lin" valueType="num">
                                      <p:cBhvr>
                                        <p:cTn id="17" dur="1000" fill="hold"/>
                                        <p:tgtEl>
                                          <p:spTgt spid="56330"/>
                                        </p:tgtEl>
                                        <p:attrNameLst>
                                          <p:attrName>ppt_x</p:attrName>
                                        </p:attrNameLst>
                                      </p:cBhvr>
                                      <p:tavLst>
                                        <p:tav tm="0">
                                          <p:val>
                                            <p:strVal val="#ppt_x-.2"/>
                                          </p:val>
                                        </p:tav>
                                        <p:tav tm="100000">
                                          <p:val>
                                            <p:strVal val="#ppt_x"/>
                                          </p:val>
                                        </p:tav>
                                      </p:tavLst>
                                    </p:anim>
                                    <p:anim calcmode="lin" valueType="num">
                                      <p:cBhvr>
                                        <p:cTn id="18" dur="1000" fill="hold"/>
                                        <p:tgtEl>
                                          <p:spTgt spid="5633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6330"/>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56332"/>
                                        </p:tgtEl>
                                        <p:attrNameLst>
                                          <p:attrName>style.visibility</p:attrName>
                                        </p:attrNameLst>
                                      </p:cBhvr>
                                      <p:to>
                                        <p:strVal val="visible"/>
                                      </p:to>
                                    </p:set>
                                    <p:anim calcmode="lin" valueType="num">
                                      <p:cBhvr>
                                        <p:cTn id="22" dur="1000" fill="hold"/>
                                        <p:tgtEl>
                                          <p:spTgt spid="56332"/>
                                        </p:tgtEl>
                                        <p:attrNameLst>
                                          <p:attrName>ppt_x</p:attrName>
                                        </p:attrNameLst>
                                      </p:cBhvr>
                                      <p:tavLst>
                                        <p:tav tm="0">
                                          <p:val>
                                            <p:strVal val="#ppt_x-.2"/>
                                          </p:val>
                                        </p:tav>
                                        <p:tav tm="100000">
                                          <p:val>
                                            <p:strVal val="#ppt_x"/>
                                          </p:val>
                                        </p:tav>
                                      </p:tavLst>
                                    </p:anim>
                                    <p:anim calcmode="lin" valueType="num">
                                      <p:cBhvr>
                                        <p:cTn id="23" dur="1000" fill="hold"/>
                                        <p:tgtEl>
                                          <p:spTgt spid="5633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P spid="56329" grpId="0" animBg="1"/>
      <p:bldP spid="56330" grpId="0"/>
      <p:bldP spid="563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50" name="圆角矩形 16">
            <a:hlinkClick r:id="rId1" action="ppaction://hlinkpres?slideindex=1&amp;slidetitle="/>
          </p:cNvPr>
          <p:cNvSpPr/>
          <p:nvPr/>
        </p:nvSpPr>
        <p:spPr>
          <a:xfrm>
            <a:off x="609600" y="4019550"/>
            <a:ext cx="6400800" cy="9906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7351" name="文本框 57350"/>
          <p:cNvSpPr txBox="1"/>
          <p:nvPr/>
        </p:nvSpPr>
        <p:spPr>
          <a:xfrm>
            <a:off x="685800" y="4171950"/>
            <a:ext cx="6400800" cy="914400"/>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德国人都有点重口味，德国人尤其喜好香肠（</a:t>
            </a:r>
            <a:r>
              <a:rPr lang="en-US" altLang="zh-CN">
                <a:latin typeface="Arial" panose="020B0604020202020204" pitchFamily="34" charset="0"/>
                <a:ea typeface="微软雅黑" panose="020B0503020204020204" pitchFamily="34" charset="-122"/>
              </a:rPr>
              <a:t>Deutsche </a:t>
            </a:r>
            <a:r>
              <a:rPr lang="en-US" altLang="zh-CN" err="1">
                <a:latin typeface="Arial" panose="020B0604020202020204" pitchFamily="34" charset="0"/>
                <a:ea typeface="微软雅黑" panose="020B0503020204020204" pitchFamily="34" charset="-122"/>
              </a:rPr>
              <a:t>Wust</a:t>
            </a:r>
            <a:r>
              <a:rPr lang="zh-CN" altLang="en-US" dirty="0">
                <a:latin typeface="Arial" panose="020B0604020202020204" pitchFamily="34" charset="0"/>
                <a:ea typeface="微软雅黑" panose="020B0503020204020204" pitchFamily="34" charset="-122"/>
              </a:rPr>
              <a:t>），德国香肠就有</a:t>
            </a:r>
            <a:r>
              <a:rPr lang="en-US" altLang="zh-CN">
                <a:latin typeface="Arial" panose="020B0604020202020204" pitchFamily="34" charset="0"/>
                <a:ea typeface="微软雅黑" panose="020B0503020204020204" pitchFamily="34" charset="-122"/>
              </a:rPr>
              <a:t>1500</a:t>
            </a:r>
            <a:r>
              <a:rPr lang="zh-CN" altLang="en-US" dirty="0">
                <a:latin typeface="Arial" panose="020B0604020202020204" pitchFamily="34" charset="0"/>
                <a:ea typeface="微软雅黑" panose="020B0503020204020204" pitchFamily="34" charset="-122"/>
              </a:rPr>
              <a:t>多种，其中仅水煮小香就有</a:t>
            </a:r>
            <a:r>
              <a:rPr lang="en-US" altLang="zh-CN">
                <a:latin typeface="Arial" panose="020B0604020202020204" pitchFamily="34" charset="0"/>
                <a:ea typeface="微软雅黑" panose="020B0503020204020204" pitchFamily="34" charset="-122"/>
              </a:rPr>
              <a:t>780</a:t>
            </a:r>
            <a:r>
              <a:rPr lang="zh-CN" altLang="en-US" dirty="0">
                <a:latin typeface="Arial" panose="020B0604020202020204" pitchFamily="34" charset="0"/>
                <a:ea typeface="微软雅黑" panose="020B0503020204020204" pitchFamily="34" charset="-122"/>
              </a:rPr>
              <a:t>多种，最受欢迎的要算是润口的肉肠，原肠类包括耐贮腊肠和调味浓厚的瘦肉香肠。</a:t>
            </a:r>
            <a:endParaRPr lang="zh-CN" altLang="en-US" dirty="0">
              <a:latin typeface="Arial" panose="020B0604020202020204" pitchFamily="34" charset="0"/>
              <a:ea typeface="微软雅黑" panose="020B0503020204020204" pitchFamily="34" charset="-122"/>
            </a:endParaRPr>
          </a:p>
          <a:p>
            <a:pPr>
              <a:spcBef>
                <a:spcPct val="50000"/>
              </a:spcBef>
            </a:pPr>
            <a:endParaRPr lang="zh-CN" altLang="en-US" dirty="0">
              <a:latin typeface="Arial" panose="020B0604020202020204" pitchFamily="34" charset="0"/>
              <a:ea typeface="微软雅黑" panose="020B0503020204020204" pitchFamily="34" charset="-122"/>
            </a:endParaRPr>
          </a:p>
        </p:txBody>
      </p:sp>
      <p:pic>
        <p:nvPicPr>
          <p:cNvPr id="57353" name="图片 57352" descr="20111020151921_FziB5"/>
          <p:cNvPicPr>
            <a:picLocks noChangeAspect="1"/>
          </p:cNvPicPr>
          <p:nvPr/>
        </p:nvPicPr>
        <p:blipFill>
          <a:blip r:embed="rId2"/>
          <a:stretch>
            <a:fillRect/>
          </a:stretch>
        </p:blipFill>
        <p:spPr>
          <a:xfrm>
            <a:off x="4191000" y="514350"/>
            <a:ext cx="4343400" cy="2895600"/>
          </a:xfrm>
          <a:prstGeom prst="rect">
            <a:avLst/>
          </a:prstGeom>
          <a:noFill/>
          <a:ln w="9525">
            <a:noFill/>
          </a:ln>
        </p:spPr>
      </p:pic>
      <p:sp>
        <p:nvSpPr>
          <p:cNvPr id="57354" name="文本框 57353"/>
          <p:cNvSpPr txBox="1"/>
          <p:nvPr/>
        </p:nvSpPr>
        <p:spPr>
          <a:xfrm>
            <a:off x="4800600" y="3562350"/>
            <a:ext cx="4191000" cy="473075"/>
          </a:xfrm>
          <a:prstGeom prst="rect">
            <a:avLst/>
          </a:prstGeom>
          <a:noFill/>
          <a:ln w="9525">
            <a:noFill/>
          </a:ln>
        </p:spPr>
        <p:txBody>
          <a:bodyPr>
            <a:spAutoFit/>
          </a:bodyPr>
          <a:p>
            <a:pPr>
              <a:spcBef>
                <a:spcPct val="50000"/>
              </a:spcBef>
            </a:pPr>
            <a:r>
              <a:rPr lang="zh-CN" altLang="en-US" sz="1000" b="1" dirty="0">
                <a:latin typeface="Arial" panose="020B0604020202020204" pitchFamily="34" charset="0"/>
                <a:ea typeface="微软雅黑" panose="020B0503020204020204" pitchFamily="34" charset="-122"/>
              </a:rPr>
              <a:t>传统的德国早餐，香肠、黄油面包加咖啡。</a:t>
            </a:r>
            <a:endParaRPr lang="zh-CN" altLang="en-US" sz="1000" b="1" dirty="0">
              <a:latin typeface="Arial" panose="020B0604020202020204" pitchFamily="34" charset="0"/>
              <a:ea typeface="微软雅黑" panose="020B0503020204020204" pitchFamily="34" charset="-122"/>
            </a:endParaRPr>
          </a:p>
          <a:p>
            <a:pPr>
              <a:spcBef>
                <a:spcPct val="50000"/>
              </a:spcBef>
            </a:pPr>
            <a:endParaRPr lang="zh-CN" altLang="en-US" sz="1000" b="1" dirty="0">
              <a:latin typeface="Arial" panose="020B0604020202020204" pitchFamily="34" charset="0"/>
              <a:ea typeface="微软雅黑" panose="020B0503020204020204" pitchFamily="34" charset="-122"/>
            </a:endParaRPr>
          </a:p>
        </p:txBody>
      </p:sp>
      <p:sp>
        <p:nvSpPr>
          <p:cNvPr id="57356" name="文本框 57355"/>
          <p:cNvSpPr txBox="1"/>
          <p:nvPr/>
        </p:nvSpPr>
        <p:spPr>
          <a:xfrm>
            <a:off x="533400" y="1352550"/>
            <a:ext cx="3429000" cy="1189038"/>
          </a:xfrm>
          <a:prstGeom prst="rect">
            <a:avLst/>
          </a:prstGeom>
          <a:noFill/>
          <a:ln w="9525">
            <a:noFill/>
          </a:ln>
        </p:spPr>
        <p:txBody>
          <a:bodyPr>
            <a:spAutoFit/>
          </a:bodyPr>
          <a:p>
            <a:pPr>
              <a:spcBef>
                <a:spcPct val="50000"/>
              </a:spcBef>
            </a:pPr>
            <a:r>
              <a:rPr lang="de-DE" altLang="zh-CN" dirty="0">
                <a:latin typeface="微软雅黑" panose="020B0503020204020204" pitchFamily="34" charset="-122"/>
                <a:ea typeface="微软雅黑" panose="020B0503020204020204" pitchFamily="34" charset="-122"/>
              </a:rPr>
              <a:t>Deutsche Menschen lieben Fleisch und Wurst am meisten </a:t>
            </a:r>
            <a:endParaRPr lang="de-DE" altLang="zh-CN" dirty="0">
              <a:latin typeface="微软雅黑" panose="020B0503020204020204" pitchFamily="34" charset="-122"/>
              <a:ea typeface="微软雅黑" panose="020B0503020204020204" pitchFamily="34" charset="-122"/>
            </a:endParaRPr>
          </a:p>
          <a:p>
            <a:pPr>
              <a:spcBef>
                <a:spcPct val="50000"/>
              </a:spcBef>
            </a:pPr>
            <a:endParaRPr lang="de-DE" altLang="zh-CN" dirty="0">
              <a:latin typeface="微软雅黑" panose="020B0503020204020204" pitchFamily="34" charset="-122"/>
              <a:ea typeface="微软雅黑" panose="020B0503020204020204" pitchFamily="34" charset="-122"/>
            </a:endParaRPr>
          </a:p>
          <a:p>
            <a:pPr>
              <a:spcBef>
                <a:spcPct val="50000"/>
              </a:spcBef>
            </a:pPr>
            <a:r>
              <a:rPr lang="de-DE" altLang="zh-CN" dirty="0">
                <a:latin typeface="微软雅黑" panose="020B0503020204020204" pitchFamily="34" charset="-122"/>
                <a:ea typeface="微软雅黑" panose="020B0503020204020204" pitchFamily="34" charset="-122"/>
              </a:rPr>
              <a:t>Das traditionelle deutsche Frühstück enthält Wurst / Kaffee / Brot</a:t>
            </a:r>
            <a:endParaRPr lang="zh-CN" altLang="en-US" dirty="0">
              <a:latin typeface="微软雅黑" panose="020B0503020204020204" pitchFamily="34" charset="-122"/>
              <a:ea typeface="微软雅黑" panose="020B0503020204020204" pitchFamily="34" charset="-122"/>
            </a:endParaRPr>
          </a:p>
        </p:txBody>
      </p:sp>
      <p:sp>
        <p:nvSpPr>
          <p:cNvPr id="57358" name="文本框 57357"/>
          <p:cNvSpPr txBox="1"/>
          <p:nvPr/>
        </p:nvSpPr>
        <p:spPr>
          <a:xfrm>
            <a:off x="609600" y="3714750"/>
            <a:ext cx="1981200" cy="304800"/>
          </a:xfrm>
          <a:prstGeom prst="rect">
            <a:avLst/>
          </a:prstGeom>
          <a:solidFill>
            <a:srgbClr val="FFAD00"/>
          </a:solidFill>
          <a:ln w="9525">
            <a:noFill/>
          </a:ln>
        </p:spPr>
        <p:txBody>
          <a:bodyPr>
            <a:spAutoFit/>
          </a:bodyPr>
          <a:p>
            <a:pPr>
              <a:spcBef>
                <a:spcPct val="50000"/>
              </a:spcBef>
            </a:pPr>
            <a:r>
              <a:rPr lang="zh-CN" altLang="en-US" sz="1400" b="1" dirty="0">
                <a:solidFill>
                  <a:schemeClr val="bg1"/>
                </a:solidFill>
                <a:latin typeface="Arial" panose="020B0604020202020204" pitchFamily="34" charset="0"/>
                <a:ea typeface="微软雅黑" panose="020B0503020204020204" pitchFamily="34" charset="-122"/>
              </a:rPr>
              <a:t>      德国香肠</a:t>
            </a:r>
            <a:r>
              <a:rPr lang="en-US" altLang="zh-CN" sz="1400" b="1" err="1">
                <a:solidFill>
                  <a:schemeClr val="bg1"/>
                </a:solidFill>
                <a:latin typeface="Arial" panose="020B0604020202020204" pitchFamily="34" charset="0"/>
                <a:ea typeface="微软雅黑" panose="020B0503020204020204" pitchFamily="34" charset="-122"/>
              </a:rPr>
              <a:t>Wurst</a:t>
            </a:r>
            <a:endParaRPr lang="en-US" altLang="zh-CN" sz="1400" b="1">
              <a:solidFill>
                <a:schemeClr val="bg1"/>
              </a:solidFill>
              <a:latin typeface="Arial" panose="020B0604020202020204" pitchFamily="34" charset="0"/>
              <a:ea typeface="微软雅黑" panose="020B0503020204020204" pitchFamily="34" charset="-122"/>
            </a:endParaRPr>
          </a:p>
        </p:txBody>
      </p:sp>
      <p:sp>
        <p:nvSpPr>
          <p:cNvPr id="57359" name="矩形 19"/>
          <p:cNvSpPr/>
          <p:nvPr/>
        </p:nvSpPr>
        <p:spPr>
          <a:xfrm>
            <a:off x="533400" y="3409950"/>
            <a:ext cx="455613" cy="579438"/>
          </a:xfrm>
          <a:prstGeom prst="rect">
            <a:avLst/>
          </a:prstGeom>
          <a:noFill/>
          <a:ln w="9525">
            <a:noFill/>
          </a:ln>
        </p:spPr>
        <p:txBody>
          <a:bodyPr wrap="none">
            <a:spAutoFit/>
          </a:bodyPr>
          <a:p>
            <a:pPr algn="ctr" eaLnBrk="1" hangingPunct="1"/>
            <a:r>
              <a:rPr lang="en-US" altLang="zh-CN" sz="3200" b="1">
                <a:latin typeface="Arial Black" panose="020B0A04020102020204" pitchFamily="34" charset="0"/>
                <a:ea typeface="宋体" panose="02010600030101010101" pitchFamily="2" charset="-122"/>
                <a:sym typeface="Arial Black" panose="020B0A04020102020204" pitchFamily="34" charset="0"/>
              </a:rPr>
              <a:t>2</a:t>
            </a:r>
            <a:endParaRPr lang="zh-CN" altLang="en-US" sz="18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p:cTn id="7" dur="1000" fill="hold"/>
                                        <p:tgtEl>
                                          <p:spTgt spid="57350"/>
                                        </p:tgtEl>
                                        <p:attrNameLst>
                                          <p:attrName>ppt_x</p:attrName>
                                        </p:attrNameLst>
                                      </p:cBhvr>
                                      <p:tavLst>
                                        <p:tav tm="0">
                                          <p:val>
                                            <p:strVal val="#ppt_x-.2"/>
                                          </p:val>
                                        </p:tav>
                                        <p:tav tm="100000">
                                          <p:val>
                                            <p:strVal val="#ppt_x"/>
                                          </p:val>
                                        </p:tav>
                                      </p:tavLst>
                                    </p:anim>
                                    <p:anim calcmode="lin" valueType="num">
                                      <p:cBhvr>
                                        <p:cTn id="8" dur="1000" fill="hold"/>
                                        <p:tgtEl>
                                          <p:spTgt spid="573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5735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7351"/>
                                        </p:tgtEl>
                                        <p:attrNameLst>
                                          <p:attrName>style.visibility</p:attrName>
                                        </p:attrNameLst>
                                      </p:cBhvr>
                                      <p:to>
                                        <p:strVal val="visible"/>
                                      </p:to>
                                    </p:set>
                                    <p:anim calcmode="lin" valueType="num">
                                      <p:cBhvr>
                                        <p:cTn id="12" dur="1000" fill="hold"/>
                                        <p:tgtEl>
                                          <p:spTgt spid="57351"/>
                                        </p:tgtEl>
                                        <p:attrNameLst>
                                          <p:attrName>ppt_x</p:attrName>
                                        </p:attrNameLst>
                                      </p:cBhvr>
                                      <p:tavLst>
                                        <p:tav tm="0">
                                          <p:val>
                                            <p:strVal val="#ppt_x-.2"/>
                                          </p:val>
                                        </p:tav>
                                        <p:tav tm="100000">
                                          <p:val>
                                            <p:strVal val="#ppt_x"/>
                                          </p:val>
                                        </p:tav>
                                      </p:tavLst>
                                    </p:anim>
                                    <p:anim calcmode="lin" valueType="num">
                                      <p:cBhvr>
                                        <p:cTn id="13" dur="1000" fill="hold"/>
                                        <p:tgtEl>
                                          <p:spTgt spid="5735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7351"/>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7358"/>
                                        </p:tgtEl>
                                        <p:attrNameLst>
                                          <p:attrName>style.visibility</p:attrName>
                                        </p:attrNameLst>
                                      </p:cBhvr>
                                      <p:to>
                                        <p:strVal val="visible"/>
                                      </p:to>
                                    </p:set>
                                    <p:anim calcmode="lin" valueType="num">
                                      <p:cBhvr>
                                        <p:cTn id="17" dur="1000" fill="hold"/>
                                        <p:tgtEl>
                                          <p:spTgt spid="57358"/>
                                        </p:tgtEl>
                                        <p:attrNameLst>
                                          <p:attrName>ppt_x</p:attrName>
                                        </p:attrNameLst>
                                      </p:cBhvr>
                                      <p:tavLst>
                                        <p:tav tm="0">
                                          <p:val>
                                            <p:strVal val="#ppt_x-.2"/>
                                          </p:val>
                                        </p:tav>
                                        <p:tav tm="100000">
                                          <p:val>
                                            <p:strVal val="#ppt_x"/>
                                          </p:val>
                                        </p:tav>
                                      </p:tavLst>
                                    </p:anim>
                                    <p:anim calcmode="lin" valueType="num">
                                      <p:cBhvr>
                                        <p:cTn id="18" dur="1000" fill="hold"/>
                                        <p:tgtEl>
                                          <p:spTgt spid="5735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7358"/>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57359"/>
                                        </p:tgtEl>
                                        <p:attrNameLst>
                                          <p:attrName>style.visibility</p:attrName>
                                        </p:attrNameLst>
                                      </p:cBhvr>
                                      <p:to>
                                        <p:strVal val="visible"/>
                                      </p:to>
                                    </p:set>
                                    <p:anim calcmode="lin" valueType="num">
                                      <p:cBhvr>
                                        <p:cTn id="22" dur="1000" fill="hold"/>
                                        <p:tgtEl>
                                          <p:spTgt spid="57359"/>
                                        </p:tgtEl>
                                        <p:attrNameLst>
                                          <p:attrName>ppt_x</p:attrName>
                                        </p:attrNameLst>
                                      </p:cBhvr>
                                      <p:tavLst>
                                        <p:tav tm="0">
                                          <p:val>
                                            <p:strVal val="#ppt_x-.2"/>
                                          </p:val>
                                        </p:tav>
                                        <p:tav tm="100000">
                                          <p:val>
                                            <p:strVal val="#ppt_x"/>
                                          </p:val>
                                        </p:tav>
                                      </p:tavLst>
                                    </p:anim>
                                    <p:anim calcmode="lin" valueType="num">
                                      <p:cBhvr>
                                        <p:cTn id="23" dur="1000" fill="hold"/>
                                        <p:tgtEl>
                                          <p:spTgt spid="5735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7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P spid="57351" grpId="0"/>
      <p:bldP spid="57358" grpId="0" animBg="1"/>
      <p:bldP spid="573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3" name="图片 58372" descr="111961336714335296l"/>
          <p:cNvPicPr>
            <a:picLocks noChangeAspect="1"/>
          </p:cNvPicPr>
          <p:nvPr/>
        </p:nvPicPr>
        <p:blipFill>
          <a:blip r:embed="rId1"/>
          <a:stretch>
            <a:fillRect/>
          </a:stretch>
        </p:blipFill>
        <p:spPr>
          <a:xfrm>
            <a:off x="1447800" y="361950"/>
            <a:ext cx="4114800" cy="2649538"/>
          </a:xfrm>
          <a:prstGeom prst="rect">
            <a:avLst/>
          </a:prstGeom>
          <a:noFill/>
          <a:ln w="9525">
            <a:noFill/>
          </a:ln>
        </p:spPr>
      </p:pic>
      <p:sp>
        <p:nvSpPr>
          <p:cNvPr id="58376" name="圆角矩形 16">
            <a:hlinkClick r:id="rId2" action="ppaction://hlinkpres?slideindex=1&amp;slidetitle="/>
          </p:cNvPr>
          <p:cNvSpPr/>
          <p:nvPr/>
        </p:nvSpPr>
        <p:spPr>
          <a:xfrm>
            <a:off x="685800" y="3790950"/>
            <a:ext cx="7620000" cy="9144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8377" name="文本框 58376"/>
          <p:cNvSpPr txBox="1"/>
          <p:nvPr/>
        </p:nvSpPr>
        <p:spPr>
          <a:xfrm>
            <a:off x="838200" y="3867150"/>
            <a:ext cx="7467600" cy="639763"/>
          </a:xfrm>
          <a:prstGeom prst="rect">
            <a:avLst/>
          </a:prstGeom>
          <a:noFill/>
          <a:ln w="9525">
            <a:noFill/>
          </a:ln>
        </p:spPr>
        <p:txBody>
          <a:bodyPr>
            <a:spAutoFit/>
          </a:bodyPr>
          <a:p>
            <a:pPr>
              <a:spcBef>
                <a:spcPct val="50000"/>
              </a:spcBef>
            </a:pPr>
            <a:r>
              <a:rPr lang="zh-CN" altLang="en-US" dirty="0">
                <a:latin typeface="Arial" panose="020B0604020202020204" pitchFamily="34" charset="0"/>
                <a:ea typeface="微软雅黑" panose="020B0503020204020204" pitchFamily="34" charset="-122"/>
              </a:rPr>
              <a:t>吃香肠必有面包与之相配，在面包的生产方面德国也可称得上是质量和数量的世界冠军。德国每天出炉的芳香扑鼻的小面包、角形小面包、</a:t>
            </a:r>
            <a:r>
              <a:rPr lang="en-US" altLang="zh-CN">
                <a:latin typeface="Arial" panose="020B0604020202020204" pitchFamily="34" charset="0"/>
                <a:ea typeface="微软雅黑" panose="020B0503020204020204" pitchFamily="34" charset="-122"/>
              </a:rPr>
              <a:t>"8"</a:t>
            </a:r>
            <a:r>
              <a:rPr lang="zh-CN" altLang="en-US" dirty="0">
                <a:latin typeface="Arial" panose="020B0604020202020204" pitchFamily="34" charset="0"/>
                <a:ea typeface="微软雅黑" panose="020B0503020204020204" pitchFamily="34" charset="-122"/>
              </a:rPr>
              <a:t>字形烘饼和长面包就有</a:t>
            </a:r>
            <a:r>
              <a:rPr lang="en-US" altLang="zh-CN">
                <a:latin typeface="Arial" panose="020B0604020202020204" pitchFamily="34" charset="0"/>
                <a:ea typeface="微软雅黑" panose="020B0503020204020204" pitchFamily="34" charset="-122"/>
              </a:rPr>
              <a:t>1200</a:t>
            </a:r>
            <a:r>
              <a:rPr lang="zh-CN" altLang="en-US" dirty="0">
                <a:latin typeface="Arial" panose="020B0604020202020204" pitchFamily="34" charset="0"/>
                <a:ea typeface="微软雅黑" panose="020B0503020204020204" pitchFamily="34" charset="-122"/>
              </a:rPr>
              <a:t>多种，此外，还有</a:t>
            </a:r>
            <a:r>
              <a:rPr lang="en-US" altLang="zh-CN">
                <a:latin typeface="Arial" panose="020B0604020202020204" pitchFamily="34" charset="0"/>
                <a:ea typeface="微软雅黑" panose="020B0503020204020204" pitchFamily="34" charset="-122"/>
              </a:rPr>
              <a:t>300</a:t>
            </a:r>
            <a:r>
              <a:rPr lang="zh-CN" altLang="en-US" dirty="0">
                <a:latin typeface="Arial" panose="020B0604020202020204" pitchFamily="34" charset="0"/>
                <a:ea typeface="微软雅黑" panose="020B0503020204020204" pitchFamily="34" charset="-122"/>
              </a:rPr>
              <a:t>多种其他不同种类的面包。</a:t>
            </a:r>
            <a:endParaRPr lang="zh-CN" altLang="en-US" dirty="0">
              <a:latin typeface="Arial" panose="020B0604020202020204" pitchFamily="34" charset="0"/>
              <a:ea typeface="微软雅黑" panose="020B0503020204020204" pitchFamily="34" charset="-122"/>
            </a:endParaRPr>
          </a:p>
        </p:txBody>
      </p:sp>
      <p:sp>
        <p:nvSpPr>
          <p:cNvPr id="58379" name="文本框 58378"/>
          <p:cNvSpPr txBox="1"/>
          <p:nvPr/>
        </p:nvSpPr>
        <p:spPr>
          <a:xfrm>
            <a:off x="7832725" y="514350"/>
            <a:ext cx="549275" cy="1905000"/>
          </a:xfrm>
          <a:prstGeom prst="rect">
            <a:avLst/>
          </a:prstGeom>
          <a:noFill/>
          <a:ln w="9525">
            <a:noFill/>
          </a:ln>
        </p:spPr>
        <p:txBody>
          <a:bodyPr vert="eaVert">
            <a:spAutoFit/>
          </a:bodyPr>
          <a:p>
            <a:pPr>
              <a:spcBef>
                <a:spcPct val="50000"/>
              </a:spcBef>
            </a:pPr>
            <a:r>
              <a:rPr lang="zh-CN" altLang="en-US" sz="2400" dirty="0">
                <a:latin typeface="Arial" panose="020B0604020202020204" pitchFamily="34" charset="0"/>
                <a:ea typeface="微软雅黑" panose="020B0503020204020204" pitchFamily="34" charset="-122"/>
              </a:rPr>
              <a:t>轻口味系列</a:t>
            </a:r>
            <a:endParaRPr lang="zh-CN" altLang="en-US" sz="2400" dirty="0">
              <a:latin typeface="Arial" panose="020B0604020202020204" pitchFamily="34" charset="0"/>
              <a:ea typeface="微软雅黑" panose="020B0503020204020204" pitchFamily="34" charset="-122"/>
            </a:endParaRPr>
          </a:p>
        </p:txBody>
      </p:sp>
      <p:sp>
        <p:nvSpPr>
          <p:cNvPr id="58380" name="文本框 58379"/>
          <p:cNvSpPr txBox="1"/>
          <p:nvPr/>
        </p:nvSpPr>
        <p:spPr>
          <a:xfrm>
            <a:off x="685800" y="3486150"/>
            <a:ext cx="1981200" cy="304800"/>
          </a:xfrm>
          <a:prstGeom prst="rect">
            <a:avLst/>
          </a:prstGeom>
          <a:solidFill>
            <a:srgbClr val="FFCC99"/>
          </a:solidFill>
          <a:ln w="9525">
            <a:noFill/>
          </a:ln>
        </p:spPr>
        <p:txBody>
          <a:bodyPr>
            <a:spAutoFit/>
          </a:bodyPr>
          <a:p>
            <a:pPr>
              <a:spcBef>
                <a:spcPct val="50000"/>
              </a:spcBef>
            </a:pPr>
            <a:r>
              <a:rPr lang="zh-CN" altLang="en-US" sz="1400" b="1" dirty="0">
                <a:solidFill>
                  <a:schemeClr val="bg1"/>
                </a:solidFill>
                <a:latin typeface="Arial" panose="020B0604020202020204" pitchFamily="34" charset="0"/>
                <a:ea typeface="微软雅黑" panose="020B0503020204020204" pitchFamily="34" charset="-122"/>
              </a:rPr>
              <a:t>      </a:t>
            </a:r>
            <a:r>
              <a:rPr lang="zh-CN" altLang="en-US" sz="1400" b="1" dirty="0">
                <a:latin typeface="Arial" panose="020B0604020202020204" pitchFamily="34" charset="0"/>
                <a:ea typeface="微软雅黑" panose="020B0503020204020204" pitchFamily="34" charset="-122"/>
              </a:rPr>
              <a:t>面包</a:t>
            </a:r>
            <a:r>
              <a:rPr lang="en-US" altLang="zh-CN" sz="1400" b="1" err="1">
                <a:latin typeface="Arial" panose="020B0604020202020204" pitchFamily="34" charset="0"/>
                <a:ea typeface="微软雅黑" panose="020B0503020204020204" pitchFamily="34" charset="-122"/>
              </a:rPr>
              <a:t>Brot</a:t>
            </a:r>
            <a:endParaRPr lang="en-US" altLang="zh-CN" sz="1400" b="1">
              <a:latin typeface="Arial" panose="020B0604020202020204" pitchFamily="34" charset="0"/>
              <a:ea typeface="微软雅黑" panose="020B0503020204020204" pitchFamily="34" charset="-122"/>
            </a:endParaRPr>
          </a:p>
        </p:txBody>
      </p:sp>
      <p:sp>
        <p:nvSpPr>
          <p:cNvPr id="58381" name="矩形 20"/>
          <p:cNvSpPr/>
          <p:nvPr/>
        </p:nvSpPr>
        <p:spPr>
          <a:xfrm>
            <a:off x="609600" y="3181350"/>
            <a:ext cx="455613" cy="579438"/>
          </a:xfrm>
          <a:prstGeom prst="rect">
            <a:avLst/>
          </a:prstGeom>
          <a:noFill/>
          <a:ln w="9525">
            <a:noFill/>
          </a:ln>
        </p:spPr>
        <p:txBody>
          <a:bodyPr wrap="none">
            <a:spAutoFit/>
          </a:bodyPr>
          <a:p>
            <a:pPr algn="ctr" eaLnBrk="1" hangingPunct="1"/>
            <a:r>
              <a:rPr lang="en-US" altLang="zh-CN" sz="3200" b="1">
                <a:latin typeface="Arial Black" panose="020B0A04020102020204" pitchFamily="34" charset="0"/>
                <a:ea typeface="宋体" panose="02010600030101010101" pitchFamily="2" charset="-122"/>
                <a:sym typeface="Arial Black" panose="020B0A04020102020204" pitchFamily="34" charset="0"/>
              </a:rPr>
              <a:t>3</a:t>
            </a:r>
            <a:endParaRPr lang="zh-CN" altLang="en-US" sz="18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p:cTn id="7" dur="1000" fill="hold"/>
                                        <p:tgtEl>
                                          <p:spTgt spid="58376"/>
                                        </p:tgtEl>
                                        <p:attrNameLst>
                                          <p:attrName>ppt_x</p:attrName>
                                        </p:attrNameLst>
                                      </p:cBhvr>
                                      <p:tavLst>
                                        <p:tav tm="0">
                                          <p:val>
                                            <p:strVal val="#ppt_x-.2"/>
                                          </p:val>
                                        </p:tav>
                                        <p:tav tm="100000">
                                          <p:val>
                                            <p:strVal val="#ppt_x"/>
                                          </p:val>
                                        </p:tav>
                                      </p:tavLst>
                                    </p:anim>
                                    <p:anim calcmode="lin" valueType="num">
                                      <p:cBhvr>
                                        <p:cTn id="8" dur="1000" fill="hold"/>
                                        <p:tgtEl>
                                          <p:spTgt spid="5837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8376"/>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58377"/>
                                        </p:tgtEl>
                                        <p:attrNameLst>
                                          <p:attrName>style.visibility</p:attrName>
                                        </p:attrNameLst>
                                      </p:cBhvr>
                                      <p:to>
                                        <p:strVal val="visible"/>
                                      </p:to>
                                    </p:set>
                                    <p:anim calcmode="lin" valueType="num">
                                      <p:cBhvr>
                                        <p:cTn id="13" dur="1000" fill="hold"/>
                                        <p:tgtEl>
                                          <p:spTgt spid="58377"/>
                                        </p:tgtEl>
                                        <p:attrNameLst>
                                          <p:attrName>ppt_x</p:attrName>
                                        </p:attrNameLst>
                                      </p:cBhvr>
                                      <p:tavLst>
                                        <p:tav tm="0">
                                          <p:val>
                                            <p:strVal val="#ppt_x-.2"/>
                                          </p:val>
                                        </p:tav>
                                        <p:tav tm="100000">
                                          <p:val>
                                            <p:strVal val="#ppt_x"/>
                                          </p:val>
                                        </p:tav>
                                      </p:tavLst>
                                    </p:anim>
                                    <p:anim calcmode="lin" valueType="num">
                                      <p:cBhvr>
                                        <p:cTn id="14" dur="1000" fill="hold"/>
                                        <p:tgtEl>
                                          <p:spTgt spid="5837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8377"/>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58380"/>
                                        </p:tgtEl>
                                        <p:attrNameLst>
                                          <p:attrName>style.visibility</p:attrName>
                                        </p:attrNameLst>
                                      </p:cBhvr>
                                      <p:to>
                                        <p:strVal val="visible"/>
                                      </p:to>
                                    </p:set>
                                    <p:anim calcmode="lin" valueType="num">
                                      <p:cBhvr>
                                        <p:cTn id="19" dur="1000" fill="hold"/>
                                        <p:tgtEl>
                                          <p:spTgt spid="58380"/>
                                        </p:tgtEl>
                                        <p:attrNameLst>
                                          <p:attrName>ppt_x</p:attrName>
                                        </p:attrNameLst>
                                      </p:cBhvr>
                                      <p:tavLst>
                                        <p:tav tm="0">
                                          <p:val>
                                            <p:strVal val="#ppt_x-.2"/>
                                          </p:val>
                                        </p:tav>
                                        <p:tav tm="100000">
                                          <p:val>
                                            <p:strVal val="#ppt_x"/>
                                          </p:val>
                                        </p:tav>
                                      </p:tavLst>
                                    </p:anim>
                                    <p:anim calcmode="lin" valueType="num">
                                      <p:cBhvr>
                                        <p:cTn id="20" dur="1000" fill="hold"/>
                                        <p:tgtEl>
                                          <p:spTgt spid="5838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8380"/>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58381"/>
                                        </p:tgtEl>
                                        <p:attrNameLst>
                                          <p:attrName>style.visibility</p:attrName>
                                        </p:attrNameLst>
                                      </p:cBhvr>
                                      <p:to>
                                        <p:strVal val="visible"/>
                                      </p:to>
                                    </p:set>
                                    <p:anim calcmode="lin" valueType="num">
                                      <p:cBhvr>
                                        <p:cTn id="25" dur="1000" fill="hold"/>
                                        <p:tgtEl>
                                          <p:spTgt spid="58381"/>
                                        </p:tgtEl>
                                        <p:attrNameLst>
                                          <p:attrName>ppt_x</p:attrName>
                                        </p:attrNameLst>
                                      </p:cBhvr>
                                      <p:tavLst>
                                        <p:tav tm="0">
                                          <p:val>
                                            <p:strVal val="#ppt_x-.2"/>
                                          </p:val>
                                        </p:tav>
                                        <p:tav tm="100000">
                                          <p:val>
                                            <p:strVal val="#ppt_x"/>
                                          </p:val>
                                        </p:tav>
                                      </p:tavLst>
                                    </p:anim>
                                    <p:anim calcmode="lin" valueType="num">
                                      <p:cBhvr>
                                        <p:cTn id="26" dur="1000" fill="hold"/>
                                        <p:tgtEl>
                                          <p:spTgt spid="5838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7" grpId="0"/>
      <p:bldP spid="58380" grpId="0" animBg="1"/>
      <p:bldP spid="583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20" name="圆角矩形 16">
            <a:hlinkClick r:id="rId1" action="ppaction://hlinkpres?slideindex=1&amp;slidetitle="/>
          </p:cNvPr>
          <p:cNvSpPr/>
          <p:nvPr/>
        </p:nvSpPr>
        <p:spPr>
          <a:xfrm>
            <a:off x="685800" y="3790950"/>
            <a:ext cx="7315200" cy="914400"/>
          </a:xfrm>
          <a:prstGeom prst="roundRect">
            <a:avLst>
              <a:gd name="adj" fmla="val 4116"/>
            </a:avLst>
          </a:prstGeom>
          <a:solidFill>
            <a:srgbClr val="F2F2F2">
              <a:alpha val="31999"/>
            </a:srgbClr>
          </a:solidFill>
          <a:ln w="3175" cap="flat" cmpd="sng">
            <a:solidFill>
              <a:srgbClr val="D8D8D8"/>
            </a:solidFill>
            <a:prstDash val="solid"/>
            <a:headEnd type="none" w="med" len="med"/>
            <a:tailEnd type="none" w="med" len="med"/>
          </a:ln>
        </p:spPr>
        <p:txBody>
          <a:bodyPr anchor="ctr"/>
          <a:p>
            <a:pPr algn="ctr" eaLnBrk="1" hangingPunct="1"/>
            <a:endParaRPr lang="zh-CN" altLang="en-US" sz="18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0421" name="文本框 60420"/>
          <p:cNvSpPr txBox="1"/>
          <p:nvPr/>
        </p:nvSpPr>
        <p:spPr>
          <a:xfrm>
            <a:off x="838200" y="3867150"/>
            <a:ext cx="7086600" cy="1049338"/>
          </a:xfrm>
          <a:prstGeom prst="rect">
            <a:avLst/>
          </a:prstGeom>
          <a:noFill/>
          <a:ln w="9525">
            <a:noFill/>
          </a:ln>
        </p:spPr>
        <p:txBody>
          <a:bodyPr>
            <a:spAutoFit/>
          </a:bodyPr>
          <a:p>
            <a:pPr>
              <a:spcBef>
                <a:spcPct val="50000"/>
              </a:spcBef>
            </a:pPr>
            <a:r>
              <a:rPr lang="zh-CN" altLang="en-US" sz="1400" dirty="0">
                <a:latin typeface="Arial" panose="020B0604020202020204" pitchFamily="34" charset="0"/>
                <a:ea typeface="微软雅黑" panose="020B0503020204020204" pitchFamily="34" charset="-122"/>
              </a:rPr>
              <a:t>德国南部有一处名为黑森林的旅游胜地，盛产黑樱桃。因此，当地的人会把过剩的黑樱桃夹在巧克力蛋糕内，并涂上鲜奶油及洒上巧克力碎片，便制成了黑森林蛋糕。传至其他地方时，由于没有黑樱桃，因此黑森林蛋糕亦省略了黑樱桃，变成了巧克力蛋糕。</a:t>
            </a:r>
            <a:endParaRPr lang="zh-CN" altLang="en-US" sz="1400" dirty="0">
              <a:latin typeface="Arial" panose="020B0604020202020204" pitchFamily="34" charset="0"/>
              <a:ea typeface="微软雅黑" panose="020B0503020204020204" pitchFamily="34" charset="-122"/>
            </a:endParaRPr>
          </a:p>
          <a:p>
            <a:pPr>
              <a:spcBef>
                <a:spcPct val="50000"/>
              </a:spcBef>
            </a:pPr>
            <a:endParaRPr lang="zh-CN" altLang="en-US" sz="1400" dirty="0">
              <a:latin typeface="Arial" panose="020B0604020202020204" pitchFamily="34" charset="0"/>
              <a:ea typeface="微软雅黑" panose="020B0503020204020204" pitchFamily="34" charset="-122"/>
            </a:endParaRPr>
          </a:p>
        </p:txBody>
      </p:sp>
      <p:sp>
        <p:nvSpPr>
          <p:cNvPr id="60422" name="文本框 60421"/>
          <p:cNvSpPr txBox="1"/>
          <p:nvPr/>
        </p:nvSpPr>
        <p:spPr>
          <a:xfrm>
            <a:off x="685800" y="3486150"/>
            <a:ext cx="4114800" cy="304800"/>
          </a:xfrm>
          <a:prstGeom prst="rect">
            <a:avLst/>
          </a:prstGeom>
          <a:solidFill>
            <a:srgbClr val="FF99CC"/>
          </a:solidFill>
          <a:ln w="9525">
            <a:noFill/>
          </a:ln>
        </p:spPr>
        <p:txBody>
          <a:bodyPr>
            <a:spAutoFit/>
          </a:bodyPr>
          <a:p>
            <a:pPr>
              <a:spcBef>
                <a:spcPct val="50000"/>
              </a:spcBef>
            </a:pPr>
            <a:r>
              <a:rPr lang="zh-CN" altLang="en-US" sz="1400" b="1" dirty="0">
                <a:solidFill>
                  <a:schemeClr val="bg1"/>
                </a:solidFill>
                <a:latin typeface="Arial" panose="020B0604020202020204" pitchFamily="34" charset="0"/>
                <a:ea typeface="微软雅黑" panose="020B0503020204020204" pitchFamily="34" charset="-122"/>
              </a:rPr>
              <a:t>      </a:t>
            </a:r>
            <a:r>
              <a:rPr lang="zh-CN" altLang="en-US" sz="1400" b="1" dirty="0">
                <a:latin typeface="Arial" panose="020B0604020202020204" pitchFamily="34" charset="0"/>
                <a:ea typeface="微软雅黑" panose="020B0503020204020204" pitchFamily="34" charset="-122"/>
              </a:rPr>
              <a:t>黑森林蛋糕</a:t>
            </a:r>
            <a:r>
              <a:rPr lang="en-US" altLang="zh-CN" sz="1400" b="1" err="1">
                <a:latin typeface="Arial" panose="020B0604020202020204" pitchFamily="34" charset="0"/>
                <a:ea typeface="微软雅黑" panose="020B0503020204020204" pitchFamily="34" charset="-122"/>
              </a:rPr>
              <a:t>Schwarzwälder</a:t>
            </a:r>
            <a:r>
              <a:rPr lang="en-US" altLang="zh-CN" sz="1400" b="1">
                <a:latin typeface="Arial" panose="020B0604020202020204" pitchFamily="34" charset="0"/>
                <a:ea typeface="微软雅黑" panose="020B0503020204020204" pitchFamily="34" charset="-122"/>
              </a:rPr>
              <a:t> </a:t>
            </a:r>
            <a:r>
              <a:rPr lang="en-US" altLang="zh-CN" sz="1400" b="1" err="1">
                <a:latin typeface="Arial" panose="020B0604020202020204" pitchFamily="34" charset="0"/>
                <a:ea typeface="微软雅黑" panose="020B0503020204020204" pitchFamily="34" charset="-122"/>
              </a:rPr>
              <a:t>Kirschtorte</a:t>
            </a:r>
            <a:endParaRPr lang="en-US" altLang="zh-CN" sz="1400" b="1">
              <a:latin typeface="Arial" panose="020B0604020202020204" pitchFamily="34" charset="0"/>
              <a:ea typeface="微软雅黑" panose="020B0503020204020204" pitchFamily="34" charset="-122"/>
            </a:endParaRPr>
          </a:p>
        </p:txBody>
      </p:sp>
      <p:sp>
        <p:nvSpPr>
          <p:cNvPr id="60423" name="矩形 20"/>
          <p:cNvSpPr/>
          <p:nvPr/>
        </p:nvSpPr>
        <p:spPr>
          <a:xfrm>
            <a:off x="609600" y="3181350"/>
            <a:ext cx="455613" cy="579438"/>
          </a:xfrm>
          <a:prstGeom prst="rect">
            <a:avLst/>
          </a:prstGeom>
          <a:noFill/>
          <a:ln w="9525">
            <a:noFill/>
          </a:ln>
        </p:spPr>
        <p:txBody>
          <a:bodyPr wrap="none">
            <a:spAutoFit/>
          </a:bodyPr>
          <a:p>
            <a:pPr algn="ctr" eaLnBrk="1" hangingPunct="1"/>
            <a:r>
              <a:rPr lang="en-US" altLang="zh-CN" sz="3200" b="1">
                <a:latin typeface="Arial Black" panose="020B0A04020102020204" pitchFamily="34" charset="0"/>
                <a:ea typeface="宋体" panose="02010600030101010101" pitchFamily="2" charset="-122"/>
                <a:sym typeface="Arial Black" panose="020B0A04020102020204" pitchFamily="34" charset="0"/>
              </a:rPr>
              <a:t>4</a:t>
            </a:r>
            <a:endParaRPr lang="zh-CN" altLang="en-US" sz="1800" dirty="0">
              <a:latin typeface="Arial" panose="020B0604020202020204" pitchFamily="34" charset="0"/>
              <a:ea typeface="宋体" panose="02010600030101010101" pitchFamily="2" charset="-122"/>
            </a:endParaRPr>
          </a:p>
        </p:txBody>
      </p:sp>
      <p:pic>
        <p:nvPicPr>
          <p:cNvPr id="60424" name="图片 60423" descr="20110618220806_QVmjf"/>
          <p:cNvPicPr>
            <a:picLocks noChangeAspect="1"/>
          </p:cNvPicPr>
          <p:nvPr/>
        </p:nvPicPr>
        <p:blipFill>
          <a:blip r:embed="rId2"/>
          <a:stretch>
            <a:fillRect/>
          </a:stretch>
        </p:blipFill>
        <p:spPr>
          <a:xfrm>
            <a:off x="4724400" y="361950"/>
            <a:ext cx="2960688" cy="30226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6020" name="文本框 86019"/>
          <p:cNvSpPr txBox="1"/>
          <p:nvPr/>
        </p:nvSpPr>
        <p:spPr>
          <a:xfrm>
            <a:off x="1447800" y="438150"/>
            <a:ext cx="6858000" cy="579438"/>
          </a:xfrm>
          <a:prstGeom prst="rect">
            <a:avLst/>
          </a:prstGeom>
          <a:noFill/>
          <a:ln w="9525">
            <a:noFill/>
          </a:ln>
        </p:spPr>
        <p:txBody>
          <a:bodyPr>
            <a:spAutoFit/>
          </a:bodyPr>
          <a:p>
            <a:pPr>
              <a:spcBef>
                <a:spcPct val="50000"/>
              </a:spcBef>
            </a:pPr>
            <a:r>
              <a:rPr lang="en-US" altLang="zh-CN" sz="3200" b="1" err="1">
                <a:solidFill>
                  <a:schemeClr val="accent1"/>
                </a:solidFill>
                <a:latin typeface="微软雅黑" panose="020B0503020204020204" pitchFamily="34" charset="-122"/>
                <a:ea typeface="微软雅黑" panose="020B0503020204020204" pitchFamily="34" charset="-122"/>
              </a:rPr>
              <a:t>Danke</a:t>
            </a:r>
            <a:r>
              <a:rPr lang="en-US" altLang="zh-CN" sz="3200" b="1">
                <a:solidFill>
                  <a:schemeClr val="accent1"/>
                </a:solidFill>
                <a:latin typeface="微软雅黑" panose="020B0503020204020204" pitchFamily="34" charset="-122"/>
                <a:ea typeface="微软雅黑" panose="020B0503020204020204" pitchFamily="34" charset="-122"/>
              </a:rPr>
              <a:t> </a:t>
            </a:r>
            <a:r>
              <a:rPr lang="en-US" altLang="zh-CN" sz="3200" b="1" err="1">
                <a:solidFill>
                  <a:srgbClr val="DEA087"/>
                </a:solidFill>
                <a:latin typeface="微软雅黑" panose="020B0503020204020204" pitchFamily="34" charset="-122"/>
                <a:ea typeface="微软雅黑" panose="020B0503020204020204" pitchFamily="34" charset="-122"/>
              </a:rPr>
              <a:t>für</a:t>
            </a:r>
            <a:r>
              <a:rPr lang="en-US" altLang="zh-CN" sz="3200" b="1">
                <a:solidFill>
                  <a:schemeClr val="accent1"/>
                </a:solidFill>
                <a:latin typeface="微软雅黑" panose="020B0503020204020204" pitchFamily="34" charset="-122"/>
                <a:ea typeface="微软雅黑" panose="020B0503020204020204" pitchFamily="34" charset="-122"/>
              </a:rPr>
              <a:t> </a:t>
            </a:r>
            <a:r>
              <a:rPr lang="en-US" altLang="zh-CN" sz="3200" b="1" err="1">
                <a:solidFill>
                  <a:schemeClr val="accent1"/>
                </a:solidFill>
                <a:latin typeface="微软雅黑" panose="020B0503020204020204" pitchFamily="34" charset="-122"/>
                <a:ea typeface="微软雅黑" panose="020B0503020204020204" pitchFamily="34" charset="-122"/>
              </a:rPr>
              <a:t>Ihre</a:t>
            </a:r>
            <a:r>
              <a:rPr lang="en-US" altLang="zh-CN" sz="3200" b="1">
                <a:solidFill>
                  <a:schemeClr val="accent1"/>
                </a:solidFill>
                <a:latin typeface="微软雅黑" panose="020B0503020204020204" pitchFamily="34" charset="-122"/>
                <a:ea typeface="微软雅黑" panose="020B0503020204020204" pitchFamily="34" charset="-122"/>
              </a:rPr>
              <a:t> </a:t>
            </a:r>
            <a:r>
              <a:rPr lang="en-US" altLang="zh-CN" sz="3200" b="1" err="1">
                <a:solidFill>
                  <a:schemeClr val="accent1"/>
                </a:solidFill>
                <a:latin typeface="微软雅黑" panose="020B0503020204020204" pitchFamily="34" charset="-122"/>
                <a:ea typeface="微软雅黑" panose="020B0503020204020204" pitchFamily="34" charset="-122"/>
              </a:rPr>
              <a:t>Aufmerksamkeit</a:t>
            </a:r>
            <a:r>
              <a:rPr lang="en-US" altLang="zh-CN" sz="3200" b="1">
                <a:solidFill>
                  <a:schemeClr val="accent1"/>
                </a:solidFill>
                <a:latin typeface="微软雅黑" panose="020B0503020204020204" pitchFamily="34" charset="-122"/>
                <a:ea typeface="微软雅黑" panose="020B0503020204020204" pitchFamily="34" charset="-122"/>
              </a:rPr>
              <a:t>!</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sp>
        <p:nvSpPr>
          <p:cNvPr id="86023" name="矩形 86022"/>
          <p:cNvSpPr/>
          <p:nvPr/>
        </p:nvSpPr>
        <p:spPr>
          <a:xfrm>
            <a:off x="1524000" y="2724150"/>
            <a:ext cx="6477000" cy="1554163"/>
          </a:xfrm>
          <a:prstGeom prst="rect">
            <a:avLst/>
          </a:prstGeom>
          <a:noFill/>
          <a:ln w="9525">
            <a:noFill/>
          </a:ln>
        </p:spPr>
        <p:txBody>
          <a:bodyPr>
            <a:spAutoFit/>
          </a:bodyPr>
          <a:p>
            <a:r>
              <a:rPr lang="zh-CN" altLang="en-US" sz="3200" b="1" dirty="0">
                <a:solidFill>
                  <a:schemeClr val="accent1"/>
                </a:solidFill>
                <a:latin typeface="微软雅黑" panose="020B0503020204020204" pitchFamily="34" charset="-122"/>
                <a:ea typeface="微软雅黑" panose="020B0503020204020204" pitchFamily="34" charset="-122"/>
              </a:rPr>
              <a:t>作者姓名：刘冬妮</a:t>
            </a:r>
            <a:endParaRPr lang="zh-CN" altLang="en-US" sz="3200" b="1" dirty="0">
              <a:solidFill>
                <a:schemeClr val="accent1"/>
              </a:solidFill>
              <a:latin typeface="微软雅黑" panose="020B0503020204020204" pitchFamily="34" charset="-122"/>
              <a:ea typeface="微软雅黑" panose="020B0503020204020204" pitchFamily="34" charset="-122"/>
            </a:endParaRPr>
          </a:p>
          <a:p>
            <a:r>
              <a:rPr lang="zh-CN" altLang="en-US" sz="3200" b="1" dirty="0">
                <a:solidFill>
                  <a:schemeClr val="accent1"/>
                </a:solidFill>
                <a:latin typeface="微软雅黑" panose="020B0503020204020204" pitchFamily="34" charset="-122"/>
                <a:ea typeface="微软雅黑" panose="020B0503020204020204" pitchFamily="34" charset="-122"/>
              </a:rPr>
              <a:t>工作单位：辽宁对外经贸学院</a:t>
            </a:r>
            <a:endParaRPr lang="zh-CN" altLang="en-US" sz="3200" b="1" dirty="0">
              <a:solidFill>
                <a:schemeClr val="accent1"/>
              </a:solidFill>
              <a:latin typeface="微软雅黑" panose="020B0503020204020204" pitchFamily="34" charset="-122"/>
              <a:ea typeface="微软雅黑" panose="020B0503020204020204" pitchFamily="34" charset="-122"/>
            </a:endParaRPr>
          </a:p>
          <a:p>
            <a:r>
              <a:rPr lang="zh-CN" altLang="en-US" sz="3200" b="1" dirty="0">
                <a:solidFill>
                  <a:schemeClr val="accent1"/>
                </a:solidFill>
                <a:latin typeface="微软雅黑" panose="020B0503020204020204" pitchFamily="34" charset="-122"/>
                <a:ea typeface="微软雅黑" panose="020B0503020204020204" pitchFamily="34" charset="-122"/>
              </a:rPr>
              <a:t>联系方式：</a:t>
            </a:r>
            <a:r>
              <a:rPr lang="en-US" altLang="zh-CN" sz="3200" b="1">
                <a:solidFill>
                  <a:schemeClr val="accent1"/>
                </a:solidFill>
                <a:latin typeface="微软雅黑" panose="020B0503020204020204" pitchFamily="34" charset="-122"/>
                <a:ea typeface="微软雅黑" panose="020B0503020204020204" pitchFamily="34" charset="-122"/>
              </a:rPr>
              <a:t>18698621126</a:t>
            </a:r>
            <a:endParaRPr lang="en-US" altLang="zh-CN" sz="3200" b="1">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2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梯形 6"/>
          <p:cNvSpPr/>
          <p:nvPr/>
        </p:nvSpPr>
        <p:spPr>
          <a:xfrm rot="-16200000" flipH="1">
            <a:off x="914400" y="1733550"/>
            <a:ext cx="2590800" cy="1676400"/>
          </a:xfrm>
          <a:custGeom>
            <a:avLst/>
            <a:gdLst/>
            <a:ahLst/>
            <a:cxnLst>
              <a:cxn ang="0">
                <a:pos x="0" y="1749235"/>
              </a:cxn>
              <a:cxn ang="0">
                <a:pos x="475407" y="0"/>
              </a:cxn>
              <a:cxn ang="0">
                <a:pos x="3264654" y="0"/>
              </a:cxn>
              <a:cxn ang="0">
                <a:pos x="3740061" y="1749235"/>
              </a:cxn>
              <a:cxn ang="0">
                <a:pos x="0" y="1749235"/>
              </a:cxn>
            </a:cxnLst>
            <a:pathLst>
              <a:path w="3740061" h="1749235">
                <a:moveTo>
                  <a:pt x="0" y="1749235"/>
                </a:moveTo>
                <a:lnTo>
                  <a:pt x="475407" y="0"/>
                </a:lnTo>
                <a:lnTo>
                  <a:pt x="3264654" y="0"/>
                </a:lnTo>
                <a:lnTo>
                  <a:pt x="3740061" y="1749235"/>
                </a:lnTo>
                <a:lnTo>
                  <a:pt x="0" y="1749235"/>
                </a:lnTo>
                <a:close/>
              </a:path>
            </a:pathLst>
          </a:custGeom>
          <a:solidFill>
            <a:srgbClr val="7F7F7F">
              <a:alpha val="100000"/>
            </a:srgbClr>
          </a:solidFill>
          <a:ln w="9525">
            <a:noFill/>
          </a:ln>
        </p:spPr>
        <p:txBody>
          <a:bodyPr/>
          <a:p>
            <a:endParaRPr lang="zh-CN" altLang="en-US"/>
          </a:p>
        </p:txBody>
      </p:sp>
      <p:sp>
        <p:nvSpPr>
          <p:cNvPr id="90115" name="TextBox 7"/>
          <p:cNvSpPr txBox="1"/>
          <p:nvPr/>
        </p:nvSpPr>
        <p:spPr>
          <a:xfrm>
            <a:off x="152400" y="2114550"/>
            <a:ext cx="2778125" cy="762000"/>
          </a:xfrm>
          <a:prstGeom prst="rect">
            <a:avLst/>
          </a:prstGeom>
          <a:noFill/>
          <a:ln w="9525">
            <a:noFill/>
          </a:ln>
        </p:spPr>
        <p:txBody>
          <a:bodyPr wrap="none">
            <a:spAutoFit/>
          </a:bodyPr>
          <a:p>
            <a:pPr eaLnBrk="1" hangingPunct="1"/>
            <a:r>
              <a:rPr lang="zh-CN" altLang="en-US" sz="4400" dirty="0">
                <a:latin typeface="Haettenschweiler" panose="020B0706040902060204" pitchFamily="34" charset="0"/>
                <a:ea typeface="微软雅黑" panose="020B0503020204020204" pitchFamily="34" charset="-122"/>
              </a:rPr>
              <a:t>德语</a:t>
            </a:r>
            <a:r>
              <a:rPr lang="zh-CN" altLang="en-US" sz="4400" dirty="0">
                <a:solidFill>
                  <a:schemeClr val="bg1"/>
                </a:solidFill>
                <a:latin typeface="Haettenschweiler" panose="020B0706040902060204" pitchFamily="34" charset="0"/>
                <a:ea typeface="微软雅黑" panose="020B0503020204020204" pitchFamily="34" charset="-122"/>
              </a:rPr>
              <a:t> </a:t>
            </a:r>
            <a:r>
              <a:rPr lang="en-US" altLang="zh-CN" sz="4400">
                <a:solidFill>
                  <a:schemeClr val="bg1"/>
                </a:solidFill>
                <a:latin typeface="Haettenschweiler" panose="020B0706040902060204" pitchFamily="34" charset="0"/>
                <a:ea typeface="微软雅黑" panose="020B0503020204020204" pitchFamily="34" charset="-122"/>
              </a:rPr>
              <a:t>Deutsch</a:t>
            </a:r>
            <a:endParaRPr lang="zh-CN" altLang="en-US" sz="4400" dirty="0">
              <a:solidFill>
                <a:schemeClr val="bg1"/>
              </a:solidFill>
              <a:latin typeface="Haettenschweiler" panose="020B0706040902060204" pitchFamily="34" charset="0"/>
              <a:ea typeface="微软雅黑" panose="020B0503020204020204" pitchFamily="34" charset="-122"/>
            </a:endParaRPr>
          </a:p>
        </p:txBody>
      </p:sp>
      <p:sp>
        <p:nvSpPr>
          <p:cNvPr id="90117" name="梯形 5"/>
          <p:cNvSpPr/>
          <p:nvPr/>
        </p:nvSpPr>
        <p:spPr>
          <a:xfrm rot="16200000">
            <a:off x="6477000" y="361950"/>
            <a:ext cx="1752600" cy="1752600"/>
          </a:xfrm>
          <a:custGeom>
            <a:avLst/>
            <a:gdLst/>
            <a:ahLst/>
            <a:cxnLst>
              <a:cxn ang="0">
                <a:pos x="0" y="1872209"/>
              </a:cxn>
              <a:cxn ang="0">
                <a:pos x="428073" y="0"/>
              </a:cxn>
              <a:cxn ang="0">
                <a:pos x="1284220" y="0"/>
              </a:cxn>
              <a:cxn ang="0">
                <a:pos x="1712293" y="1872209"/>
              </a:cxn>
              <a:cxn ang="0">
                <a:pos x="0" y="1872209"/>
              </a:cxn>
            </a:cxnLst>
            <a:pathLst>
              <a:path w="1712293" h="1872209">
                <a:moveTo>
                  <a:pt x="0" y="1872209"/>
                </a:moveTo>
                <a:lnTo>
                  <a:pt x="428073" y="0"/>
                </a:lnTo>
                <a:lnTo>
                  <a:pt x="1284220" y="0"/>
                </a:lnTo>
                <a:lnTo>
                  <a:pt x="1712293" y="1872209"/>
                </a:lnTo>
                <a:lnTo>
                  <a:pt x="0" y="1872209"/>
                </a:lnTo>
                <a:close/>
              </a:path>
            </a:pathLst>
          </a:custGeom>
          <a:solidFill>
            <a:schemeClr val="folHlink">
              <a:alpha val="100000"/>
            </a:schemeClr>
          </a:solidFill>
          <a:ln w="9525">
            <a:noFill/>
          </a:ln>
        </p:spPr>
        <p:txBody>
          <a:bodyPr/>
          <a:p>
            <a:endParaRPr lang="zh-CN" altLang="en-US"/>
          </a:p>
        </p:txBody>
      </p:sp>
      <p:sp>
        <p:nvSpPr>
          <p:cNvPr id="90118" name="TextBox 1"/>
          <p:cNvSpPr txBox="1"/>
          <p:nvPr/>
        </p:nvSpPr>
        <p:spPr>
          <a:xfrm>
            <a:off x="4419600" y="819150"/>
            <a:ext cx="3505200" cy="914400"/>
          </a:xfrm>
          <a:prstGeom prst="rect">
            <a:avLst/>
          </a:prstGeom>
          <a:noFill/>
          <a:ln w="9525">
            <a:noFill/>
          </a:ln>
        </p:spPr>
        <p:txBody>
          <a:bodyPr>
            <a:spAutoFit/>
          </a:bodyPr>
          <a:p>
            <a:r>
              <a:rPr lang="zh-CN" altLang="en-US" sz="2400" b="1" dirty="0">
                <a:solidFill>
                  <a:srgbClr val="92D050"/>
                </a:solidFill>
                <a:latin typeface="微软雅黑" panose="020B0503020204020204" pitchFamily="34" charset="-122"/>
                <a:ea typeface="微软雅黑" panose="020B0503020204020204" pitchFamily="34" charset="-122"/>
              </a:rPr>
              <a:t>德国官方语言  </a:t>
            </a:r>
            <a:r>
              <a:rPr lang="zh-CN" altLang="en-US" sz="2400" b="1" dirty="0">
                <a:solidFill>
                  <a:schemeClr val="bg1"/>
                </a:solidFill>
                <a:latin typeface="微软雅黑" panose="020B0503020204020204" pitchFamily="34" charset="-122"/>
                <a:ea typeface="微软雅黑" panose="020B0503020204020204" pitchFamily="34" charset="-122"/>
              </a:rPr>
              <a:t>德语</a:t>
            </a:r>
            <a:endParaRPr lang="zh-CN" altLang="en-US" sz="2400" b="1" dirty="0">
              <a:solidFill>
                <a:srgbClr val="92D050"/>
              </a:solidFill>
              <a:latin typeface="微软雅黑" panose="020B0503020204020204" pitchFamily="34" charset="-122"/>
              <a:ea typeface="微软雅黑" panose="020B0503020204020204" pitchFamily="34" charset="-122"/>
            </a:endParaRPr>
          </a:p>
          <a:p>
            <a:r>
              <a:rPr lang="zh-CN" altLang="en-US" sz="1000" b="1" dirty="0">
                <a:solidFill>
                  <a:srgbClr val="006600"/>
                </a:solidFill>
                <a:latin typeface="微软雅黑" panose="020B0503020204020204" pitchFamily="34" charset="-122"/>
                <a:ea typeface="微软雅黑" panose="020B0503020204020204" pitchFamily="34" charset="-122"/>
              </a:rPr>
              <a:t>其它使用德语作为官方语言的国家：奥地利、列支敦士登 </a:t>
            </a:r>
            <a:endParaRPr lang="zh-CN" altLang="en-US" sz="1000" b="1" dirty="0">
              <a:solidFill>
                <a:srgbClr val="006600"/>
              </a:solidFill>
              <a:latin typeface="微软雅黑" panose="020B0503020204020204" pitchFamily="34" charset="-122"/>
              <a:ea typeface="微软雅黑" panose="020B0503020204020204" pitchFamily="34" charset="-122"/>
            </a:endParaRPr>
          </a:p>
          <a:p>
            <a:pPr marL="742950" lvl="1" indent="-285750" eaLnBrk="0" hangingPunct="0"/>
            <a:r>
              <a:rPr lang="zh-CN" altLang="en-US" sz="1000" b="1" dirty="0">
                <a:solidFill>
                  <a:srgbClr val="006600"/>
                </a:solidFill>
                <a:latin typeface="微软雅黑" panose="020B0503020204020204" pitchFamily="34" charset="-122"/>
                <a:ea typeface="微软雅黑" panose="020B0503020204020204" pitchFamily="34" charset="-122"/>
              </a:rPr>
              <a:t>瑞士、比利时、卢森堡、意大利</a:t>
            </a:r>
            <a:endParaRPr lang="zh-CN" altLang="en-US" sz="2400" b="1" dirty="0">
              <a:solidFill>
                <a:schemeClr val="bg1"/>
              </a:solidFill>
              <a:latin typeface="微软雅黑" panose="020B0503020204020204" pitchFamily="34" charset="-122"/>
              <a:ea typeface="微软雅黑" panose="020B0503020204020204" pitchFamily="34" charset="-122"/>
            </a:endParaRPr>
          </a:p>
          <a:p>
            <a:pPr eaLnBrk="1" hangingPunct="1"/>
            <a:endParaRPr lang="en-US" altLang="zh-CN" sz="1000" b="1">
              <a:solidFill>
                <a:srgbClr val="006600"/>
              </a:solidFill>
              <a:latin typeface="微软雅黑" panose="020B0503020204020204" pitchFamily="34" charset="-122"/>
              <a:ea typeface="微软雅黑" panose="020B0503020204020204" pitchFamily="34" charset="-122"/>
            </a:endParaRPr>
          </a:p>
        </p:txBody>
      </p:sp>
      <p:sp>
        <p:nvSpPr>
          <p:cNvPr id="90119" name="TextBox 1"/>
          <p:cNvSpPr txBox="1"/>
          <p:nvPr/>
        </p:nvSpPr>
        <p:spPr>
          <a:xfrm>
            <a:off x="3200400" y="2190750"/>
            <a:ext cx="4419600" cy="1066800"/>
          </a:xfrm>
          <a:prstGeom prst="rect">
            <a:avLst/>
          </a:prstGeom>
          <a:noFill/>
          <a:ln w="9525">
            <a:noFill/>
          </a:ln>
        </p:spPr>
        <p:txBody>
          <a:bodyPr>
            <a:spAutoFit/>
          </a:bodyPr>
          <a:p>
            <a:pPr eaLnBrk="1" hangingPunct="1"/>
            <a:endParaRPr lang="zh-CN" altLang="en-US" sz="1000" b="1" dirty="0">
              <a:solidFill>
                <a:srgbClr val="006600"/>
              </a:solidFill>
              <a:latin typeface="微软雅黑" panose="020B0503020204020204" pitchFamily="34" charset="-122"/>
              <a:ea typeface="微软雅黑" panose="020B0503020204020204" pitchFamily="34" charset="-122"/>
            </a:endParaRPr>
          </a:p>
          <a:p>
            <a:r>
              <a:rPr lang="zh-CN" altLang="en-US" sz="2400" b="1" dirty="0">
                <a:solidFill>
                  <a:schemeClr val="bg2"/>
                </a:solidFill>
                <a:latin typeface="微软雅黑" panose="020B0503020204020204" pitchFamily="34" charset="-122"/>
                <a:ea typeface="微软雅黑" panose="020B0503020204020204" pitchFamily="34" charset="-122"/>
              </a:rPr>
              <a:t>   简单的德语</a:t>
            </a:r>
            <a:endParaRPr lang="zh-CN" altLang="en-US" sz="2400" b="1" dirty="0">
              <a:solidFill>
                <a:schemeClr val="bg2"/>
              </a:solidFill>
              <a:latin typeface="微软雅黑" panose="020B0503020204020204" pitchFamily="34" charset="-122"/>
              <a:ea typeface="微软雅黑" panose="020B0503020204020204" pitchFamily="34" charset="-122"/>
            </a:endParaRPr>
          </a:p>
          <a:p>
            <a:pPr marL="742950" lvl="1" indent="-285750" eaLnBrk="0" hangingPunct="0"/>
            <a:r>
              <a:rPr lang="zh-CN" altLang="en-US" sz="1000" b="1" dirty="0">
                <a:latin typeface="微软雅黑" panose="020B0503020204020204" pitchFamily="34" charset="-122"/>
                <a:ea typeface="微软雅黑" panose="020B0503020204020204" pitchFamily="34" charset="-122"/>
              </a:rPr>
              <a:t>       与英语同属日尔曼语系</a:t>
            </a:r>
            <a:endParaRPr lang="zh-CN" altLang="en-US" sz="1000" b="1" dirty="0">
              <a:latin typeface="微软雅黑" panose="020B0503020204020204" pitchFamily="34" charset="-122"/>
              <a:ea typeface="微软雅黑" panose="020B0503020204020204" pitchFamily="34" charset="-122"/>
            </a:endParaRPr>
          </a:p>
          <a:p>
            <a:pPr marL="742950" lvl="1" indent="-285750" eaLnBrk="0" hangingPunct="0"/>
            <a:r>
              <a:rPr lang="zh-CN" altLang="en-US" sz="1000" b="1" dirty="0">
                <a:latin typeface="微软雅黑" panose="020B0503020204020204" pitchFamily="34" charset="-122"/>
                <a:ea typeface="微软雅黑" panose="020B0503020204020204" pitchFamily="34" charset="-122"/>
              </a:rPr>
              <a:t>       英文</a:t>
            </a:r>
            <a:r>
              <a:rPr lang="en-US" altLang="zh-CN" sz="1000" b="1">
                <a:latin typeface="微软雅黑" panose="020B0503020204020204" pitchFamily="34" charset="-122"/>
                <a:ea typeface="微软雅黑" panose="020B0503020204020204" pitchFamily="34" charset="-122"/>
              </a:rPr>
              <a:t>26</a:t>
            </a:r>
            <a:r>
              <a:rPr lang="zh-CN" altLang="en-US" sz="1000" b="1" dirty="0">
                <a:latin typeface="微软雅黑" panose="020B0503020204020204" pitchFamily="34" charset="-122"/>
                <a:ea typeface="微软雅黑" panose="020B0503020204020204" pitchFamily="34" charset="-122"/>
              </a:rPr>
              <a:t>字母 </a:t>
            </a:r>
            <a:r>
              <a:rPr lang="en-US" altLang="zh-CN" sz="1000" b="1">
                <a:latin typeface="微软雅黑" panose="020B0503020204020204" pitchFamily="34" charset="-122"/>
                <a:ea typeface="微软雅黑" panose="020B0503020204020204" pitchFamily="34" charset="-122"/>
              </a:rPr>
              <a:t>+ 4</a:t>
            </a:r>
            <a:r>
              <a:rPr lang="zh-CN" altLang="en-US" sz="1000" b="1" dirty="0">
                <a:latin typeface="微软雅黑" panose="020B0503020204020204" pitchFamily="34" charset="-122"/>
                <a:ea typeface="微软雅黑" panose="020B0503020204020204" pitchFamily="34" charset="-122"/>
              </a:rPr>
              <a:t>个特殊字母（</a:t>
            </a:r>
            <a:r>
              <a:rPr lang="en-US" altLang="zh-CN" sz="1000" b="1">
                <a:latin typeface="微软雅黑" panose="020B0503020204020204" pitchFamily="34" charset="-122"/>
                <a:ea typeface="微软雅黑" panose="020B0503020204020204" pitchFamily="34" charset="-122"/>
              </a:rPr>
              <a:t>ß / ä / ö / </a:t>
            </a:r>
            <a:r>
              <a:rPr lang="de-DE" altLang="zh-CN" sz="1000" b="1" dirty="0">
                <a:latin typeface="微软雅黑" panose="020B0503020204020204" pitchFamily="34" charset="-122"/>
                <a:ea typeface="微软雅黑" panose="020B0503020204020204" pitchFamily="34" charset="-122"/>
              </a:rPr>
              <a:t>ü </a:t>
            </a:r>
            <a:r>
              <a:rPr lang="zh-CN" altLang="en-US" sz="1000" b="1" dirty="0">
                <a:latin typeface="微软雅黑" panose="020B0503020204020204" pitchFamily="34" charset="-122"/>
                <a:ea typeface="微软雅黑" panose="020B0503020204020204" pitchFamily="34" charset="-122"/>
              </a:rPr>
              <a:t>）</a:t>
            </a:r>
            <a:endParaRPr lang="zh-CN" altLang="en-US" sz="1000" b="1" dirty="0">
              <a:latin typeface="微软雅黑" panose="020B0503020204020204" pitchFamily="34" charset="-122"/>
              <a:ea typeface="微软雅黑" panose="020B0503020204020204" pitchFamily="34" charset="-122"/>
            </a:endParaRPr>
          </a:p>
          <a:p>
            <a:pPr marL="742950" lvl="1" indent="-285750" eaLnBrk="0" hangingPunct="0"/>
            <a:r>
              <a:rPr lang="zh-CN" altLang="en-US" sz="1000" b="1" dirty="0">
                <a:latin typeface="微软雅黑" panose="020B0503020204020204" pitchFamily="34" charset="-122"/>
                <a:ea typeface="微软雅黑" panose="020B0503020204020204" pitchFamily="34" charset="-122"/>
              </a:rPr>
              <a:t>       读音与拼写几乎可以一一对照</a:t>
            </a:r>
            <a:endParaRPr lang="zh-CN" altLang="en-US" sz="1200" dirty="0">
              <a:latin typeface="微软雅黑" panose="020B0503020204020204" pitchFamily="34" charset="-122"/>
              <a:ea typeface="微软雅黑" panose="020B0503020204020204" pitchFamily="34" charset="-122"/>
            </a:endParaRPr>
          </a:p>
        </p:txBody>
      </p:sp>
      <p:sp>
        <p:nvSpPr>
          <p:cNvPr id="90120" name="梯形 5"/>
          <p:cNvSpPr/>
          <p:nvPr/>
        </p:nvSpPr>
        <p:spPr>
          <a:xfrm rot="16200000">
            <a:off x="6477000" y="2952750"/>
            <a:ext cx="1752600" cy="1752600"/>
          </a:xfrm>
          <a:custGeom>
            <a:avLst/>
            <a:gdLst/>
            <a:ahLst/>
            <a:cxnLst>
              <a:cxn ang="0">
                <a:pos x="0" y="1872209"/>
              </a:cxn>
              <a:cxn ang="0">
                <a:pos x="428073" y="0"/>
              </a:cxn>
              <a:cxn ang="0">
                <a:pos x="1284220" y="0"/>
              </a:cxn>
              <a:cxn ang="0">
                <a:pos x="1712293" y="1872209"/>
              </a:cxn>
              <a:cxn ang="0">
                <a:pos x="0" y="1872209"/>
              </a:cxn>
            </a:cxnLst>
            <a:pathLst>
              <a:path w="1712293" h="1872209">
                <a:moveTo>
                  <a:pt x="0" y="1872209"/>
                </a:moveTo>
                <a:lnTo>
                  <a:pt x="428073" y="0"/>
                </a:lnTo>
                <a:lnTo>
                  <a:pt x="1284220" y="0"/>
                </a:lnTo>
                <a:lnTo>
                  <a:pt x="1712293" y="1872209"/>
                </a:lnTo>
                <a:lnTo>
                  <a:pt x="0" y="1872209"/>
                </a:lnTo>
                <a:close/>
              </a:path>
            </a:pathLst>
          </a:custGeom>
          <a:solidFill>
            <a:schemeClr val="folHlink">
              <a:alpha val="100000"/>
            </a:schemeClr>
          </a:solidFill>
          <a:ln w="9525">
            <a:noFill/>
          </a:ln>
        </p:spPr>
        <p:txBody>
          <a:bodyPr/>
          <a:p>
            <a:endParaRPr lang="zh-CN" altLang="en-US"/>
          </a:p>
        </p:txBody>
      </p:sp>
      <p:sp>
        <p:nvSpPr>
          <p:cNvPr id="90121" name="TextBox 1"/>
          <p:cNvSpPr txBox="1"/>
          <p:nvPr/>
        </p:nvSpPr>
        <p:spPr>
          <a:xfrm>
            <a:off x="4876800" y="3562350"/>
            <a:ext cx="1708150" cy="1157288"/>
          </a:xfrm>
          <a:prstGeom prst="rect">
            <a:avLst/>
          </a:prstGeom>
          <a:noFill/>
          <a:ln w="9525">
            <a:noFill/>
          </a:ln>
        </p:spPr>
        <p:txBody>
          <a:bodyPr wrap="none">
            <a:spAutoFit/>
          </a:bodyPr>
          <a:p>
            <a:r>
              <a:rPr lang="zh-CN" altLang="en-US" sz="2400" b="1" dirty="0">
                <a:solidFill>
                  <a:srgbClr val="92D050"/>
                </a:solidFill>
                <a:latin typeface="微软雅黑" panose="020B0503020204020204" pitchFamily="34" charset="-122"/>
                <a:ea typeface="微软雅黑" panose="020B0503020204020204" pitchFamily="34" charset="-122"/>
              </a:rPr>
              <a:t>复杂的德语</a:t>
            </a:r>
            <a:endParaRPr lang="zh-CN" altLang="en-US" sz="2400" b="1" dirty="0">
              <a:solidFill>
                <a:srgbClr val="92D050"/>
              </a:solidFill>
              <a:latin typeface="微软雅黑" panose="020B0503020204020204" pitchFamily="34" charset="-122"/>
              <a:ea typeface="微软雅黑" panose="020B0503020204020204" pitchFamily="34" charset="-122"/>
            </a:endParaRPr>
          </a:p>
          <a:p>
            <a:pPr marL="742950" lvl="1" indent="-285750" eaLnBrk="0" hangingPunct="0"/>
            <a:r>
              <a:rPr lang="zh-CN" altLang="en-US" sz="1200" b="1" dirty="0">
                <a:solidFill>
                  <a:srgbClr val="006600"/>
                </a:solidFill>
                <a:latin typeface="Arial" panose="020B0604020202020204" pitchFamily="34" charset="0"/>
                <a:ea typeface="微软雅黑" panose="020B0503020204020204" pitchFamily="34" charset="-122"/>
              </a:rPr>
              <a:t>性、数、格</a:t>
            </a:r>
            <a:endParaRPr lang="zh-CN" altLang="en-US" sz="1200" b="1" dirty="0">
              <a:solidFill>
                <a:srgbClr val="006600"/>
              </a:solidFill>
              <a:latin typeface="Arial" panose="020B0604020202020204" pitchFamily="34" charset="0"/>
              <a:ea typeface="微软雅黑" panose="020B0503020204020204" pitchFamily="34" charset="-122"/>
            </a:endParaRPr>
          </a:p>
          <a:p>
            <a:pPr marL="742950" lvl="1" indent="-285750" eaLnBrk="0" hangingPunct="0"/>
            <a:r>
              <a:rPr lang="zh-CN" altLang="en-US" sz="1200" b="1" dirty="0">
                <a:solidFill>
                  <a:srgbClr val="006600"/>
                </a:solidFill>
                <a:latin typeface="Arial" panose="020B0604020202020204" pitchFamily="34" charset="0"/>
                <a:ea typeface="微软雅黑" panose="020B0503020204020204" pitchFamily="34" charset="-122"/>
              </a:rPr>
              <a:t>动词不规则变化</a:t>
            </a:r>
            <a:endParaRPr lang="zh-CN" altLang="en-US" sz="1200" b="1" dirty="0">
              <a:solidFill>
                <a:srgbClr val="006600"/>
              </a:solidFill>
              <a:latin typeface="Arial" panose="020B0604020202020204" pitchFamily="34" charset="0"/>
              <a:ea typeface="微软雅黑" panose="020B0503020204020204" pitchFamily="34" charset="-122"/>
            </a:endParaRPr>
          </a:p>
          <a:p>
            <a:pPr marL="742950" lvl="1" indent="-285750" eaLnBrk="0" hangingPunct="0"/>
            <a:r>
              <a:rPr lang="zh-CN" altLang="en-US" sz="1200" b="1" dirty="0">
                <a:solidFill>
                  <a:srgbClr val="006600"/>
                </a:solidFill>
                <a:latin typeface="Arial" panose="020B0604020202020204" pitchFamily="34" charset="0"/>
                <a:ea typeface="微软雅黑" panose="020B0503020204020204" pitchFamily="34" charset="-122"/>
              </a:rPr>
              <a:t>框形结构</a:t>
            </a:r>
            <a:endParaRPr lang="en-US" altLang="zh-CN" sz="1200" b="1">
              <a:solidFill>
                <a:srgbClr val="006600"/>
              </a:solidFill>
              <a:latin typeface="Arial" panose="020B0604020202020204" pitchFamily="34" charset="0"/>
              <a:ea typeface="微软雅黑" panose="020B0503020204020204" pitchFamily="34" charset="-122"/>
            </a:endParaRPr>
          </a:p>
          <a:p>
            <a:pPr eaLnBrk="1" hangingPunct="1"/>
            <a:endParaRPr lang="zh-CN" altLang="en-US" sz="1000" b="1" dirty="0">
              <a:solidFill>
                <a:srgbClr val="0066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 calcmode="lin" valueType="num">
                                      <p:cBhvr>
                                        <p:cTn id="7" dur="1000" fill="hold"/>
                                        <p:tgtEl>
                                          <p:spTgt spid="90117"/>
                                        </p:tgtEl>
                                        <p:attrNameLst>
                                          <p:attrName>ppt_x</p:attrName>
                                        </p:attrNameLst>
                                      </p:cBhvr>
                                      <p:tavLst>
                                        <p:tav tm="0">
                                          <p:val>
                                            <p:strVal val="#ppt_x-.2"/>
                                          </p:val>
                                        </p:tav>
                                        <p:tav tm="100000">
                                          <p:val>
                                            <p:strVal val="#ppt_x"/>
                                          </p:val>
                                        </p:tav>
                                      </p:tavLst>
                                    </p:anim>
                                    <p:anim calcmode="lin" valueType="num">
                                      <p:cBhvr>
                                        <p:cTn id="8" dur="1000" fill="hold"/>
                                        <p:tgtEl>
                                          <p:spTgt spid="901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9011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0118"/>
                                        </p:tgtEl>
                                        <p:attrNameLst>
                                          <p:attrName>style.visibility</p:attrName>
                                        </p:attrNameLst>
                                      </p:cBhvr>
                                      <p:to>
                                        <p:strVal val="visible"/>
                                      </p:to>
                                    </p:set>
                                    <p:anim calcmode="lin" valueType="num">
                                      <p:cBhvr>
                                        <p:cTn id="12" dur="1000" fill="hold"/>
                                        <p:tgtEl>
                                          <p:spTgt spid="90118"/>
                                        </p:tgtEl>
                                        <p:attrNameLst>
                                          <p:attrName>ppt_x</p:attrName>
                                        </p:attrNameLst>
                                      </p:cBhvr>
                                      <p:tavLst>
                                        <p:tav tm="0">
                                          <p:val>
                                            <p:strVal val="#ppt_x-.2"/>
                                          </p:val>
                                        </p:tav>
                                        <p:tav tm="100000">
                                          <p:val>
                                            <p:strVal val="#ppt_x"/>
                                          </p:val>
                                        </p:tav>
                                      </p:tavLst>
                                    </p:anim>
                                    <p:anim calcmode="lin" valueType="num">
                                      <p:cBhvr>
                                        <p:cTn id="13" dur="1000" fill="hold"/>
                                        <p:tgtEl>
                                          <p:spTgt spid="901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01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90119"/>
                                        </p:tgtEl>
                                        <p:attrNameLst>
                                          <p:attrName>style.visibility</p:attrName>
                                        </p:attrNameLst>
                                      </p:cBhvr>
                                      <p:to>
                                        <p:strVal val="visible"/>
                                      </p:to>
                                    </p:set>
                                    <p:anim calcmode="lin" valueType="num">
                                      <p:cBhvr>
                                        <p:cTn id="19" dur="1000" fill="hold"/>
                                        <p:tgtEl>
                                          <p:spTgt spid="90119"/>
                                        </p:tgtEl>
                                        <p:attrNameLst>
                                          <p:attrName>ppt_x</p:attrName>
                                        </p:attrNameLst>
                                      </p:cBhvr>
                                      <p:tavLst>
                                        <p:tav tm="0">
                                          <p:val>
                                            <p:strVal val="#ppt_x-.2"/>
                                          </p:val>
                                        </p:tav>
                                        <p:tav tm="100000">
                                          <p:val>
                                            <p:strVal val="#ppt_x"/>
                                          </p:val>
                                        </p:tav>
                                      </p:tavLst>
                                    </p:anim>
                                    <p:anim calcmode="lin" valueType="num">
                                      <p:cBhvr>
                                        <p:cTn id="20" dur="1000" fill="hold"/>
                                        <p:tgtEl>
                                          <p:spTgt spid="9011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0119"/>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90120"/>
                                        </p:tgtEl>
                                        <p:attrNameLst>
                                          <p:attrName>style.visibility</p:attrName>
                                        </p:attrNameLst>
                                      </p:cBhvr>
                                      <p:to>
                                        <p:strVal val="visible"/>
                                      </p:to>
                                    </p:set>
                                    <p:anim calcmode="lin" valueType="num">
                                      <p:cBhvr>
                                        <p:cTn id="26" dur="1000" fill="hold"/>
                                        <p:tgtEl>
                                          <p:spTgt spid="90120"/>
                                        </p:tgtEl>
                                        <p:attrNameLst>
                                          <p:attrName>ppt_x</p:attrName>
                                        </p:attrNameLst>
                                      </p:cBhvr>
                                      <p:tavLst>
                                        <p:tav tm="0">
                                          <p:val>
                                            <p:strVal val="#ppt_x-.2"/>
                                          </p:val>
                                        </p:tav>
                                        <p:tav tm="100000">
                                          <p:val>
                                            <p:strVal val="#ppt_x"/>
                                          </p:val>
                                        </p:tav>
                                      </p:tavLst>
                                    </p:anim>
                                    <p:anim calcmode="lin" valueType="num">
                                      <p:cBhvr>
                                        <p:cTn id="27" dur="1000" fill="hold"/>
                                        <p:tgtEl>
                                          <p:spTgt spid="9012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0120"/>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90121"/>
                                        </p:tgtEl>
                                        <p:attrNameLst>
                                          <p:attrName>style.visibility</p:attrName>
                                        </p:attrNameLst>
                                      </p:cBhvr>
                                      <p:to>
                                        <p:strVal val="visible"/>
                                      </p:to>
                                    </p:set>
                                    <p:anim calcmode="lin" valueType="num">
                                      <p:cBhvr>
                                        <p:cTn id="31" dur="1000" fill="hold"/>
                                        <p:tgtEl>
                                          <p:spTgt spid="90121"/>
                                        </p:tgtEl>
                                        <p:attrNameLst>
                                          <p:attrName>ppt_x</p:attrName>
                                        </p:attrNameLst>
                                      </p:cBhvr>
                                      <p:tavLst>
                                        <p:tav tm="0">
                                          <p:val>
                                            <p:strVal val="#ppt_x-.2"/>
                                          </p:val>
                                        </p:tav>
                                        <p:tav tm="100000">
                                          <p:val>
                                            <p:strVal val="#ppt_x"/>
                                          </p:val>
                                        </p:tav>
                                      </p:tavLst>
                                    </p:anim>
                                    <p:anim calcmode="lin" valueType="num">
                                      <p:cBhvr>
                                        <p:cTn id="32" dur="1000" fill="hold"/>
                                        <p:tgtEl>
                                          <p:spTgt spid="9012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9" grpId="0"/>
      <p:bldP spid="901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30" name="梯形 6"/>
          <p:cNvSpPr/>
          <p:nvPr/>
        </p:nvSpPr>
        <p:spPr>
          <a:xfrm rot="-16200000" flipH="1">
            <a:off x="914400" y="1962150"/>
            <a:ext cx="2514600" cy="1295400"/>
          </a:xfrm>
          <a:custGeom>
            <a:avLst/>
            <a:gdLst/>
            <a:ahLst/>
            <a:cxnLst>
              <a:cxn ang="0">
                <a:pos x="0" y="1749235"/>
              </a:cxn>
              <a:cxn ang="0">
                <a:pos x="475407" y="0"/>
              </a:cxn>
              <a:cxn ang="0">
                <a:pos x="3264654" y="0"/>
              </a:cxn>
              <a:cxn ang="0">
                <a:pos x="3740061" y="1749235"/>
              </a:cxn>
              <a:cxn ang="0">
                <a:pos x="0" y="1749235"/>
              </a:cxn>
            </a:cxnLst>
            <a:pathLst>
              <a:path w="3740061" h="1749235">
                <a:moveTo>
                  <a:pt x="0" y="1749235"/>
                </a:moveTo>
                <a:lnTo>
                  <a:pt x="475407" y="0"/>
                </a:lnTo>
                <a:lnTo>
                  <a:pt x="3264654" y="0"/>
                </a:lnTo>
                <a:lnTo>
                  <a:pt x="3740061" y="1749235"/>
                </a:lnTo>
                <a:lnTo>
                  <a:pt x="0" y="1749235"/>
                </a:lnTo>
                <a:close/>
              </a:path>
            </a:pathLst>
          </a:custGeom>
          <a:solidFill>
            <a:srgbClr val="7F7F7F">
              <a:alpha val="100000"/>
            </a:srgbClr>
          </a:solidFill>
          <a:ln w="9525">
            <a:noFill/>
          </a:ln>
        </p:spPr>
        <p:txBody>
          <a:bodyPr/>
          <a:p>
            <a:endParaRPr lang="zh-CN" altLang="en-US"/>
          </a:p>
        </p:txBody>
      </p:sp>
      <p:sp>
        <p:nvSpPr>
          <p:cNvPr id="52231" name="TextBox 7"/>
          <p:cNvSpPr txBox="1"/>
          <p:nvPr/>
        </p:nvSpPr>
        <p:spPr>
          <a:xfrm>
            <a:off x="304800" y="2114550"/>
            <a:ext cx="2419350" cy="762000"/>
          </a:xfrm>
          <a:prstGeom prst="rect">
            <a:avLst/>
          </a:prstGeom>
          <a:noFill/>
          <a:ln w="9525">
            <a:noFill/>
          </a:ln>
        </p:spPr>
        <p:txBody>
          <a:bodyPr wrap="none">
            <a:spAutoFit/>
          </a:bodyPr>
          <a:p>
            <a:pPr eaLnBrk="1" hangingPunct="1"/>
            <a:r>
              <a:rPr lang="zh-CN" altLang="en-US" sz="4400" dirty="0">
                <a:solidFill>
                  <a:srgbClr val="7F7F7F"/>
                </a:solidFill>
                <a:latin typeface="Haettenschweiler" panose="020B0706040902060204" pitchFamily="34" charset="0"/>
                <a:ea typeface="微软雅黑" panose="020B0503020204020204" pitchFamily="34" charset="-122"/>
              </a:rPr>
              <a:t>德国</a:t>
            </a:r>
            <a:r>
              <a:rPr lang="zh-CN" altLang="en-US" sz="4400" dirty="0">
                <a:solidFill>
                  <a:schemeClr val="bg1"/>
                </a:solidFill>
                <a:latin typeface="Haettenschweiler" panose="020B0706040902060204" pitchFamily="34" charset="0"/>
                <a:ea typeface="微软雅黑" panose="020B0503020204020204" pitchFamily="34" charset="-122"/>
              </a:rPr>
              <a:t>概况</a:t>
            </a:r>
            <a:endParaRPr lang="zh-CN" altLang="en-US" sz="4400" dirty="0">
              <a:solidFill>
                <a:schemeClr val="bg1"/>
              </a:solidFill>
              <a:latin typeface="Haettenschweiler" panose="020B0706040902060204" pitchFamily="34" charset="0"/>
              <a:ea typeface="微软雅黑" panose="020B0503020204020204" pitchFamily="34" charset="-122"/>
            </a:endParaRPr>
          </a:p>
        </p:txBody>
      </p:sp>
      <p:sp>
        <p:nvSpPr>
          <p:cNvPr id="52232" name="TextBox 9"/>
          <p:cNvSpPr txBox="1"/>
          <p:nvPr/>
        </p:nvSpPr>
        <p:spPr>
          <a:xfrm>
            <a:off x="1600200" y="2800350"/>
            <a:ext cx="869950" cy="274638"/>
          </a:xfrm>
          <a:prstGeom prst="rect">
            <a:avLst/>
          </a:prstGeom>
          <a:noFill/>
          <a:ln w="9525">
            <a:noFill/>
          </a:ln>
        </p:spPr>
        <p:txBody>
          <a:bodyPr wrap="none">
            <a:spAutoFit/>
          </a:bodyPr>
          <a:p>
            <a:pPr eaLnBrk="1" hangingPunct="1"/>
            <a:r>
              <a:rPr lang="de-DE" altLang="zh-CN" b="1" dirty="0">
                <a:solidFill>
                  <a:schemeClr val="bg1"/>
                </a:solidFill>
                <a:latin typeface="微软雅黑" panose="020B0503020204020204" pitchFamily="34" charset="-122"/>
                <a:ea typeface="微软雅黑" panose="020B0503020204020204" pitchFamily="34" charset="-122"/>
              </a:rPr>
              <a:t>Überblick</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52236" name="梯形 5"/>
          <p:cNvSpPr/>
          <p:nvPr/>
        </p:nvSpPr>
        <p:spPr>
          <a:xfrm rot="16200000">
            <a:off x="6477000" y="361950"/>
            <a:ext cx="1752600" cy="1752600"/>
          </a:xfrm>
          <a:custGeom>
            <a:avLst/>
            <a:gdLst/>
            <a:ahLst/>
            <a:cxnLst>
              <a:cxn ang="0">
                <a:pos x="0" y="1872209"/>
              </a:cxn>
              <a:cxn ang="0">
                <a:pos x="428073" y="0"/>
              </a:cxn>
              <a:cxn ang="0">
                <a:pos x="1284220" y="0"/>
              </a:cxn>
              <a:cxn ang="0">
                <a:pos x="1712293" y="1872209"/>
              </a:cxn>
              <a:cxn ang="0">
                <a:pos x="0" y="1872209"/>
              </a:cxn>
            </a:cxnLst>
            <a:pathLst>
              <a:path w="1712293" h="1872209">
                <a:moveTo>
                  <a:pt x="0" y="1872209"/>
                </a:moveTo>
                <a:lnTo>
                  <a:pt x="428073" y="0"/>
                </a:lnTo>
                <a:lnTo>
                  <a:pt x="1284220" y="0"/>
                </a:lnTo>
                <a:lnTo>
                  <a:pt x="1712293" y="1872209"/>
                </a:lnTo>
                <a:lnTo>
                  <a:pt x="0" y="1872209"/>
                </a:lnTo>
                <a:close/>
              </a:path>
            </a:pathLst>
          </a:custGeom>
          <a:solidFill>
            <a:schemeClr val="folHlink">
              <a:alpha val="100000"/>
            </a:schemeClr>
          </a:solidFill>
          <a:ln w="9525">
            <a:noFill/>
          </a:ln>
        </p:spPr>
        <p:txBody>
          <a:bodyPr/>
          <a:p>
            <a:endParaRPr lang="zh-CN" altLang="en-US"/>
          </a:p>
        </p:txBody>
      </p:sp>
      <p:sp>
        <p:nvSpPr>
          <p:cNvPr id="52237" name="TextBox 1"/>
          <p:cNvSpPr txBox="1"/>
          <p:nvPr/>
        </p:nvSpPr>
        <p:spPr>
          <a:xfrm>
            <a:off x="4876800" y="1047750"/>
            <a:ext cx="2978150" cy="762000"/>
          </a:xfrm>
          <a:prstGeom prst="rect">
            <a:avLst/>
          </a:prstGeom>
          <a:noFill/>
          <a:ln w="9525">
            <a:noFill/>
          </a:ln>
        </p:spPr>
        <p:txBody>
          <a:bodyPr wrap="none">
            <a:spAutoFit/>
          </a:bodyPr>
          <a:p>
            <a:pPr eaLnBrk="1" hangingPunct="1"/>
            <a:r>
              <a:rPr lang="zh-CN" altLang="en-US" sz="2400" b="1" dirty="0">
                <a:solidFill>
                  <a:srgbClr val="92D050"/>
                </a:solidFill>
                <a:latin typeface="微软雅黑" panose="020B0503020204020204" pitchFamily="34" charset="-122"/>
                <a:ea typeface="微软雅黑" panose="020B0503020204020204" pitchFamily="34" charset="-122"/>
              </a:rPr>
              <a:t>高度发达的</a:t>
            </a:r>
            <a:r>
              <a:rPr lang="zh-CN" altLang="en-US" sz="2400" b="1" dirty="0">
                <a:solidFill>
                  <a:schemeClr val="bg1"/>
                </a:solidFill>
                <a:latin typeface="微软雅黑" panose="020B0503020204020204" pitchFamily="34" charset="-122"/>
                <a:ea typeface="微软雅黑" panose="020B0503020204020204" pitchFamily="34" charset="-122"/>
              </a:rPr>
              <a:t>经济强国</a:t>
            </a:r>
            <a:endParaRPr lang="zh-CN" altLang="en-US" sz="2400" b="1"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1000" b="1" dirty="0">
                <a:solidFill>
                  <a:srgbClr val="006600"/>
                </a:solidFill>
                <a:latin typeface="微软雅黑" panose="020B0503020204020204" pitchFamily="34" charset="-122"/>
                <a:ea typeface="微软雅黑" panose="020B0503020204020204" pitchFamily="34" charset="-122"/>
              </a:rPr>
              <a:t>欧洲最强大的资本主义国家，经济总量全球第四，</a:t>
            </a:r>
            <a:endParaRPr lang="zh-CN" altLang="en-US" sz="1000" b="1" dirty="0">
              <a:solidFill>
                <a:srgbClr val="006600"/>
              </a:solidFill>
              <a:latin typeface="微软雅黑" panose="020B0503020204020204" pitchFamily="34" charset="-122"/>
              <a:ea typeface="微软雅黑" panose="020B0503020204020204" pitchFamily="34" charset="-122"/>
            </a:endParaRPr>
          </a:p>
          <a:p>
            <a:pPr eaLnBrk="1" hangingPunct="1"/>
            <a:r>
              <a:rPr lang="zh-CN" altLang="en-US" sz="1000" b="1" dirty="0">
                <a:solidFill>
                  <a:srgbClr val="006600"/>
                </a:solidFill>
                <a:latin typeface="微软雅黑" panose="020B0503020204020204" pitchFamily="34" charset="-122"/>
                <a:ea typeface="微软雅黑" panose="020B0503020204020204" pitchFamily="34" charset="-122"/>
              </a:rPr>
              <a:t>有欧洲经济火车头的称号，人民生活水平极高</a:t>
            </a:r>
            <a:endParaRPr lang="zh-CN" altLang="en-US" sz="1000" b="1" dirty="0">
              <a:solidFill>
                <a:srgbClr val="006600"/>
              </a:solidFill>
              <a:latin typeface="微软雅黑" panose="020B0503020204020204" pitchFamily="34" charset="-122"/>
              <a:ea typeface="微软雅黑" panose="020B0503020204020204" pitchFamily="34" charset="-122"/>
            </a:endParaRPr>
          </a:p>
        </p:txBody>
      </p:sp>
      <p:sp>
        <p:nvSpPr>
          <p:cNvPr id="52239" name="TextBox 1"/>
          <p:cNvSpPr txBox="1"/>
          <p:nvPr/>
        </p:nvSpPr>
        <p:spPr>
          <a:xfrm>
            <a:off x="3200400" y="2190750"/>
            <a:ext cx="4419600" cy="1279525"/>
          </a:xfrm>
          <a:prstGeom prst="rect">
            <a:avLst/>
          </a:prstGeom>
          <a:noFill/>
          <a:ln w="9525">
            <a:noFill/>
          </a:ln>
        </p:spPr>
        <p:txBody>
          <a:bodyPr>
            <a:spAutoFit/>
          </a:bodyPr>
          <a:p>
            <a:pPr eaLnBrk="1" hangingPunct="1"/>
            <a:r>
              <a:rPr lang="zh-CN" altLang="en-US" sz="2400" b="1" dirty="0">
                <a:solidFill>
                  <a:schemeClr val="bg2"/>
                </a:solidFill>
                <a:latin typeface="微软雅黑" panose="020B0503020204020204" pitchFamily="34" charset="-122"/>
                <a:ea typeface="微软雅黑" panose="020B0503020204020204" pitchFamily="34" charset="-122"/>
              </a:rPr>
              <a:t>绚烂多彩</a:t>
            </a:r>
            <a:r>
              <a:rPr lang="zh-CN" altLang="en-US" sz="2400" b="1" dirty="0">
                <a:latin typeface="微软雅黑" panose="020B0503020204020204" pitchFamily="34" charset="-122"/>
                <a:ea typeface="微软雅黑" panose="020B0503020204020204" pitchFamily="34" charset="-122"/>
              </a:rPr>
              <a:t>的历史文化</a:t>
            </a:r>
            <a:endParaRPr lang="zh-CN" altLang="en-US" sz="2400" b="1" dirty="0">
              <a:latin typeface="微软雅黑" panose="020B0503020204020204" pitchFamily="34" charset="-122"/>
              <a:ea typeface="微软雅黑" panose="020B0503020204020204" pitchFamily="34" charset="-122"/>
            </a:endParaRPr>
          </a:p>
          <a:p>
            <a:pPr eaLnBrk="1" hangingPunct="1"/>
            <a:r>
              <a:rPr lang="zh-CN" altLang="en-US" sz="1000" b="1" dirty="0">
                <a:latin typeface="微软雅黑" panose="020B0503020204020204" pitchFamily="34" charset="-122"/>
                <a:ea typeface="微软雅黑" panose="020B0503020204020204" pitchFamily="34" charset="-122"/>
              </a:rPr>
              <a:t>德意志文化是世界文化中重要的一部分，无论是在哲学、文学，还是在音乐、绘画等方面，日耳曼民族都显出了惊人的创造力；著名的思想家有康德，尼采和马克思；</a:t>
            </a:r>
            <a:endParaRPr lang="zh-CN" altLang="en-US" sz="1000" b="1" dirty="0">
              <a:latin typeface="微软雅黑" panose="020B0503020204020204" pitchFamily="34" charset="-122"/>
              <a:ea typeface="微软雅黑" panose="020B0503020204020204" pitchFamily="34" charset="-122"/>
            </a:endParaRPr>
          </a:p>
          <a:p>
            <a:pPr eaLnBrk="1" hangingPunct="1"/>
            <a:endParaRPr lang="zh-CN" altLang="en-US" b="1" dirty="0">
              <a:latin typeface="微软雅黑" panose="020B0503020204020204" pitchFamily="34" charset="-122"/>
              <a:ea typeface="微软雅黑" panose="020B0503020204020204" pitchFamily="34" charset="-122"/>
            </a:endParaRPr>
          </a:p>
          <a:p>
            <a:pPr eaLnBrk="1" hangingPunct="1"/>
            <a:endParaRPr lang="zh-CN" altLang="en-US" dirty="0">
              <a:latin typeface="微软雅黑" panose="020B0503020204020204" pitchFamily="34" charset="-122"/>
              <a:ea typeface="微软雅黑" panose="020B0503020204020204" pitchFamily="34" charset="-122"/>
            </a:endParaRPr>
          </a:p>
        </p:txBody>
      </p:sp>
      <p:sp>
        <p:nvSpPr>
          <p:cNvPr id="52240" name="梯形 5"/>
          <p:cNvSpPr/>
          <p:nvPr/>
        </p:nvSpPr>
        <p:spPr>
          <a:xfrm rot="16200000">
            <a:off x="6477000" y="2952750"/>
            <a:ext cx="1752600" cy="1752600"/>
          </a:xfrm>
          <a:custGeom>
            <a:avLst/>
            <a:gdLst/>
            <a:ahLst/>
            <a:cxnLst>
              <a:cxn ang="0">
                <a:pos x="0" y="1872209"/>
              </a:cxn>
              <a:cxn ang="0">
                <a:pos x="428073" y="0"/>
              </a:cxn>
              <a:cxn ang="0">
                <a:pos x="1284220" y="0"/>
              </a:cxn>
              <a:cxn ang="0">
                <a:pos x="1712293" y="1872209"/>
              </a:cxn>
              <a:cxn ang="0">
                <a:pos x="0" y="1872209"/>
              </a:cxn>
            </a:cxnLst>
            <a:pathLst>
              <a:path w="1712293" h="1872209">
                <a:moveTo>
                  <a:pt x="0" y="1872209"/>
                </a:moveTo>
                <a:lnTo>
                  <a:pt x="428073" y="0"/>
                </a:lnTo>
                <a:lnTo>
                  <a:pt x="1284220" y="0"/>
                </a:lnTo>
                <a:lnTo>
                  <a:pt x="1712293" y="1872209"/>
                </a:lnTo>
                <a:lnTo>
                  <a:pt x="0" y="1872209"/>
                </a:lnTo>
                <a:close/>
              </a:path>
            </a:pathLst>
          </a:custGeom>
          <a:solidFill>
            <a:schemeClr val="folHlink">
              <a:alpha val="100000"/>
            </a:schemeClr>
          </a:solidFill>
          <a:ln w="9525">
            <a:noFill/>
          </a:ln>
        </p:spPr>
        <p:txBody>
          <a:bodyPr/>
          <a:p>
            <a:endParaRPr lang="zh-CN" altLang="en-US"/>
          </a:p>
        </p:txBody>
      </p:sp>
      <p:sp>
        <p:nvSpPr>
          <p:cNvPr id="52243" name="TextBox 1"/>
          <p:cNvSpPr txBox="1"/>
          <p:nvPr/>
        </p:nvSpPr>
        <p:spPr>
          <a:xfrm>
            <a:off x="4876800" y="3562350"/>
            <a:ext cx="3740150" cy="914400"/>
          </a:xfrm>
          <a:prstGeom prst="rect">
            <a:avLst/>
          </a:prstGeom>
          <a:noFill/>
          <a:ln w="9525">
            <a:noFill/>
          </a:ln>
        </p:spPr>
        <p:txBody>
          <a:bodyPr wrap="none">
            <a:spAutoFit/>
          </a:bodyPr>
          <a:p>
            <a:pPr eaLnBrk="1" hangingPunct="1"/>
            <a:r>
              <a:rPr lang="zh-CN" altLang="en-US" sz="2400" b="1" dirty="0">
                <a:solidFill>
                  <a:srgbClr val="92D050"/>
                </a:solidFill>
                <a:latin typeface="微软雅黑" panose="020B0503020204020204" pitchFamily="34" charset="-122"/>
                <a:ea typeface="微软雅黑" panose="020B0503020204020204" pitchFamily="34" charset="-122"/>
              </a:rPr>
              <a:t>独特优越的</a:t>
            </a:r>
            <a:r>
              <a:rPr lang="zh-CN" altLang="en-US" sz="2400" b="1" dirty="0">
                <a:solidFill>
                  <a:schemeClr val="bg1"/>
                </a:solidFill>
                <a:latin typeface="微软雅黑" panose="020B0503020204020204" pitchFamily="34" charset="-122"/>
                <a:ea typeface="微软雅黑" panose="020B0503020204020204" pitchFamily="34" charset="-122"/>
              </a:rPr>
              <a:t>地理环境</a:t>
            </a:r>
            <a:endParaRPr lang="zh-CN" altLang="en-US" sz="2400" b="1"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1000" b="1" dirty="0">
                <a:solidFill>
                  <a:srgbClr val="006600"/>
                </a:solidFill>
                <a:latin typeface="微软雅黑" panose="020B0503020204020204" pitchFamily="34" charset="-122"/>
                <a:ea typeface="微软雅黑" panose="020B0503020204020204" pitchFamily="34" charset="-122"/>
              </a:rPr>
              <a:t>沟通东西南北欧洲，有“欧洲路十字路口”之称；</a:t>
            </a:r>
            <a:endParaRPr lang="zh-CN" altLang="en-US" sz="1000" b="1" dirty="0">
              <a:solidFill>
                <a:srgbClr val="006600"/>
              </a:solidFill>
              <a:latin typeface="微软雅黑" panose="020B0503020204020204" pitchFamily="34" charset="-122"/>
              <a:ea typeface="微软雅黑" panose="020B0503020204020204" pitchFamily="34" charset="-122"/>
            </a:endParaRPr>
          </a:p>
          <a:p>
            <a:pPr eaLnBrk="1" hangingPunct="1"/>
            <a:r>
              <a:rPr lang="zh-CN" altLang="en-US" sz="1000" b="1" dirty="0">
                <a:solidFill>
                  <a:srgbClr val="006600"/>
                </a:solidFill>
                <a:latin typeface="微软雅黑" panose="020B0503020204020204" pitchFamily="34" charset="-122"/>
                <a:ea typeface="微软雅黑" panose="020B0503020204020204" pitchFamily="34" charset="-122"/>
              </a:rPr>
              <a:t>北部平原，南部低山丘陵，为德国农牧业提供了重要发展条件；</a:t>
            </a:r>
            <a:endParaRPr lang="zh-CN" altLang="en-US" sz="1000" b="1" dirty="0">
              <a:solidFill>
                <a:srgbClr val="006600"/>
              </a:solidFill>
              <a:latin typeface="微软雅黑" panose="020B0503020204020204" pitchFamily="34" charset="-122"/>
              <a:ea typeface="微软雅黑" panose="020B0503020204020204" pitchFamily="34" charset="-122"/>
            </a:endParaRPr>
          </a:p>
          <a:p>
            <a:pPr eaLnBrk="1" hangingPunct="1"/>
            <a:r>
              <a:rPr lang="zh-CN" altLang="en-US" sz="1000" b="1" dirty="0">
                <a:solidFill>
                  <a:srgbClr val="006600"/>
                </a:solidFill>
                <a:latin typeface="微软雅黑" panose="020B0503020204020204" pitchFamily="34" charset="-122"/>
                <a:ea typeface="微软雅黑" panose="020B0503020204020204" pitchFamily="34" charset="-122"/>
              </a:rPr>
              <a:t>鲁尔工业区是世界上主要的工业区之一</a:t>
            </a:r>
            <a:endParaRPr lang="zh-CN" altLang="en-US" sz="1000" b="1" dirty="0">
              <a:solidFill>
                <a:srgbClr val="0066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2236"/>
                                        </p:tgtEl>
                                        <p:attrNameLst>
                                          <p:attrName>style.visibility</p:attrName>
                                        </p:attrNameLst>
                                      </p:cBhvr>
                                      <p:to>
                                        <p:strVal val="visible"/>
                                      </p:to>
                                    </p:set>
                                    <p:anim calcmode="lin" valueType="num">
                                      <p:cBhvr>
                                        <p:cTn id="7" dur="1000" fill="hold"/>
                                        <p:tgtEl>
                                          <p:spTgt spid="52236"/>
                                        </p:tgtEl>
                                        <p:attrNameLst>
                                          <p:attrName>ppt_x</p:attrName>
                                        </p:attrNameLst>
                                      </p:cBhvr>
                                      <p:tavLst>
                                        <p:tav tm="0">
                                          <p:val>
                                            <p:strVal val="#ppt_x-.2"/>
                                          </p:val>
                                        </p:tav>
                                        <p:tav tm="100000">
                                          <p:val>
                                            <p:strVal val="#ppt_x"/>
                                          </p:val>
                                        </p:tav>
                                      </p:tavLst>
                                    </p:anim>
                                    <p:anim calcmode="lin" valueType="num">
                                      <p:cBhvr>
                                        <p:cTn id="8" dur="1000" fill="hold"/>
                                        <p:tgtEl>
                                          <p:spTgt spid="5223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3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2237"/>
                                        </p:tgtEl>
                                        <p:attrNameLst>
                                          <p:attrName>style.visibility</p:attrName>
                                        </p:attrNameLst>
                                      </p:cBhvr>
                                      <p:to>
                                        <p:strVal val="visible"/>
                                      </p:to>
                                    </p:set>
                                    <p:anim calcmode="lin" valueType="num">
                                      <p:cBhvr>
                                        <p:cTn id="12" dur="1000" fill="hold"/>
                                        <p:tgtEl>
                                          <p:spTgt spid="52237"/>
                                        </p:tgtEl>
                                        <p:attrNameLst>
                                          <p:attrName>ppt_x</p:attrName>
                                        </p:attrNameLst>
                                      </p:cBhvr>
                                      <p:tavLst>
                                        <p:tav tm="0">
                                          <p:val>
                                            <p:strVal val="#ppt_x-.2"/>
                                          </p:val>
                                        </p:tav>
                                        <p:tav tm="100000">
                                          <p:val>
                                            <p:strVal val="#ppt_x"/>
                                          </p:val>
                                        </p:tav>
                                      </p:tavLst>
                                    </p:anim>
                                    <p:anim calcmode="lin" valueType="num">
                                      <p:cBhvr>
                                        <p:cTn id="13" dur="1000" fill="hold"/>
                                        <p:tgtEl>
                                          <p:spTgt spid="5223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223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2239"/>
                                        </p:tgtEl>
                                        <p:attrNameLst>
                                          <p:attrName>style.visibility</p:attrName>
                                        </p:attrNameLst>
                                      </p:cBhvr>
                                      <p:to>
                                        <p:strVal val="visible"/>
                                      </p:to>
                                    </p:set>
                                    <p:anim calcmode="lin" valueType="num">
                                      <p:cBhvr>
                                        <p:cTn id="19" dur="1000" fill="hold"/>
                                        <p:tgtEl>
                                          <p:spTgt spid="52239"/>
                                        </p:tgtEl>
                                        <p:attrNameLst>
                                          <p:attrName>ppt_x</p:attrName>
                                        </p:attrNameLst>
                                      </p:cBhvr>
                                      <p:tavLst>
                                        <p:tav tm="0">
                                          <p:val>
                                            <p:strVal val="#ppt_x-.2"/>
                                          </p:val>
                                        </p:tav>
                                        <p:tav tm="100000">
                                          <p:val>
                                            <p:strVal val="#ppt_x"/>
                                          </p:val>
                                        </p:tav>
                                      </p:tavLst>
                                    </p:anim>
                                    <p:anim calcmode="lin" valueType="num">
                                      <p:cBhvr>
                                        <p:cTn id="20" dur="1000" fill="hold"/>
                                        <p:tgtEl>
                                          <p:spTgt spid="5223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2239"/>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52240"/>
                                        </p:tgtEl>
                                        <p:attrNameLst>
                                          <p:attrName>style.visibility</p:attrName>
                                        </p:attrNameLst>
                                      </p:cBhvr>
                                      <p:to>
                                        <p:strVal val="visible"/>
                                      </p:to>
                                    </p:set>
                                    <p:anim calcmode="lin" valueType="num">
                                      <p:cBhvr>
                                        <p:cTn id="26" dur="1000" fill="hold"/>
                                        <p:tgtEl>
                                          <p:spTgt spid="52240"/>
                                        </p:tgtEl>
                                        <p:attrNameLst>
                                          <p:attrName>ppt_x</p:attrName>
                                        </p:attrNameLst>
                                      </p:cBhvr>
                                      <p:tavLst>
                                        <p:tav tm="0">
                                          <p:val>
                                            <p:strVal val="#ppt_x-.2"/>
                                          </p:val>
                                        </p:tav>
                                        <p:tav tm="100000">
                                          <p:val>
                                            <p:strVal val="#ppt_x"/>
                                          </p:val>
                                        </p:tav>
                                      </p:tavLst>
                                    </p:anim>
                                    <p:anim calcmode="lin" valueType="num">
                                      <p:cBhvr>
                                        <p:cTn id="27" dur="1000" fill="hold"/>
                                        <p:tgtEl>
                                          <p:spTgt spid="5224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2240"/>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52243"/>
                                        </p:tgtEl>
                                        <p:attrNameLst>
                                          <p:attrName>style.visibility</p:attrName>
                                        </p:attrNameLst>
                                      </p:cBhvr>
                                      <p:to>
                                        <p:strVal val="visible"/>
                                      </p:to>
                                    </p:set>
                                    <p:anim calcmode="lin" valueType="num">
                                      <p:cBhvr>
                                        <p:cTn id="31" dur="1000" fill="hold"/>
                                        <p:tgtEl>
                                          <p:spTgt spid="52243"/>
                                        </p:tgtEl>
                                        <p:attrNameLst>
                                          <p:attrName>ppt_x</p:attrName>
                                        </p:attrNameLst>
                                      </p:cBhvr>
                                      <p:tavLst>
                                        <p:tav tm="0">
                                          <p:val>
                                            <p:strVal val="#ppt_x-.2"/>
                                          </p:val>
                                        </p:tav>
                                        <p:tav tm="100000">
                                          <p:val>
                                            <p:strVal val="#ppt_x"/>
                                          </p:val>
                                        </p:tav>
                                      </p:tavLst>
                                    </p:anim>
                                    <p:anim calcmode="lin" valueType="num">
                                      <p:cBhvr>
                                        <p:cTn id="32" dur="1000" fill="hold"/>
                                        <p:tgtEl>
                                          <p:spTgt spid="5224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7" grpId="0"/>
      <p:bldP spid="52239" grpId="0"/>
      <p:bldP spid="522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8612" name="文本框 68611"/>
          <p:cNvSpPr txBox="1"/>
          <p:nvPr/>
        </p:nvSpPr>
        <p:spPr>
          <a:xfrm>
            <a:off x="381000" y="209550"/>
            <a:ext cx="3962400" cy="336550"/>
          </a:xfrm>
          <a:prstGeom prst="rect">
            <a:avLst/>
          </a:prstGeom>
          <a:noFill/>
          <a:ln w="9525">
            <a:noFill/>
          </a:ln>
        </p:spPr>
        <p:txBody>
          <a:bodyPr>
            <a:spAutoFit/>
          </a:bodyPr>
          <a:p>
            <a:pPr>
              <a:spcBef>
                <a:spcPct val="50000"/>
              </a:spcBef>
            </a:pPr>
            <a:r>
              <a:rPr lang="en-US" altLang="zh-CN" sz="1600" b="1" err="1">
                <a:solidFill>
                  <a:schemeClr val="bg1"/>
                </a:solidFill>
                <a:latin typeface="微软雅黑" panose="020B0503020204020204" pitchFamily="34" charset="-122"/>
                <a:ea typeface="微软雅黑" panose="020B0503020204020204" pitchFamily="34" charset="-122"/>
              </a:rPr>
              <a:t>Über</a:t>
            </a:r>
            <a:r>
              <a:rPr lang="en-US" altLang="zh-CN" sz="1600" b="1">
                <a:solidFill>
                  <a:schemeClr val="bg1"/>
                </a:solidFill>
                <a:latin typeface="微软雅黑" panose="020B0503020204020204" pitchFamily="34" charset="-122"/>
                <a:ea typeface="微软雅黑" panose="020B0503020204020204" pitchFamily="34" charset="-122"/>
              </a:rPr>
              <a:t> Deutsche und </a:t>
            </a:r>
            <a:r>
              <a:rPr lang="en-US" altLang="zh-CN" sz="1600" b="1" err="1">
                <a:solidFill>
                  <a:schemeClr val="bg1"/>
                </a:solidFill>
                <a:latin typeface="微软雅黑" panose="020B0503020204020204" pitchFamily="34" charset="-122"/>
                <a:ea typeface="微软雅黑" panose="020B0503020204020204" pitchFamily="34" charset="-122"/>
              </a:rPr>
              <a:t>Sitten</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68613" name="文本框 68612"/>
          <p:cNvSpPr txBox="1"/>
          <p:nvPr/>
        </p:nvSpPr>
        <p:spPr>
          <a:xfrm>
            <a:off x="381000" y="895350"/>
            <a:ext cx="1447800" cy="274638"/>
          </a:xfrm>
          <a:prstGeom prst="rect">
            <a:avLst/>
          </a:prstGeom>
          <a:solidFill>
            <a:schemeClr val="bg1"/>
          </a:solidFill>
          <a:ln w="9525">
            <a:noFill/>
          </a:ln>
        </p:spPr>
        <p:txBody>
          <a:bodyPr>
            <a:spAutoFit/>
          </a:bodyPr>
          <a:p>
            <a:pPr>
              <a:spcBef>
                <a:spcPct val="50000"/>
              </a:spcBef>
            </a:pPr>
            <a:r>
              <a:rPr lang="de-DE" altLang="zh-CN" b="1" dirty="0">
                <a:latin typeface="微软雅黑" panose="020B0503020204020204" pitchFamily="34" charset="-122"/>
                <a:ea typeface="微软雅黑" panose="020B0503020204020204" pitchFamily="34" charset="-122"/>
              </a:rPr>
              <a:t>Über Deutsche</a:t>
            </a:r>
            <a:endParaRPr lang="en-US" altLang="zh-CN" b="1">
              <a:latin typeface="微软雅黑" panose="020B0503020204020204" pitchFamily="34" charset="-122"/>
              <a:ea typeface="微软雅黑" panose="020B0503020204020204" pitchFamily="34" charset="-122"/>
            </a:endParaRPr>
          </a:p>
        </p:txBody>
      </p:sp>
      <p:sp>
        <p:nvSpPr>
          <p:cNvPr id="68614" name="文本框 68613"/>
          <p:cNvSpPr txBox="1"/>
          <p:nvPr/>
        </p:nvSpPr>
        <p:spPr>
          <a:xfrm>
            <a:off x="4495800" y="895350"/>
            <a:ext cx="1905000" cy="274638"/>
          </a:xfrm>
          <a:prstGeom prst="rect">
            <a:avLst/>
          </a:prstGeom>
          <a:solidFill>
            <a:schemeClr val="bg1"/>
          </a:solidFill>
          <a:ln w="9525">
            <a:noFill/>
          </a:ln>
        </p:spPr>
        <p:txBody>
          <a:bodyPr>
            <a:spAutoFit/>
          </a:bodyPr>
          <a:p>
            <a:pPr>
              <a:spcBef>
                <a:spcPct val="50000"/>
              </a:spcBef>
            </a:pPr>
            <a:r>
              <a:rPr lang="de-DE" altLang="zh-CN" b="1" dirty="0">
                <a:latin typeface="Arial" panose="020B0604020202020204" pitchFamily="34" charset="0"/>
                <a:ea typeface="微软雅黑" panose="020B0503020204020204" pitchFamily="34" charset="-122"/>
              </a:rPr>
              <a:t>Sitten und Tabus</a:t>
            </a:r>
            <a:endParaRPr lang="en-US" altLang="zh-CN" b="1">
              <a:latin typeface="Arial" panose="020B0604020202020204" pitchFamily="34" charset="0"/>
              <a:ea typeface="微软雅黑" panose="020B0503020204020204" pitchFamily="34" charset="-122"/>
            </a:endParaRPr>
          </a:p>
        </p:txBody>
      </p:sp>
      <p:sp>
        <p:nvSpPr>
          <p:cNvPr id="68615" name="文本框 68614"/>
          <p:cNvSpPr txBox="1"/>
          <p:nvPr/>
        </p:nvSpPr>
        <p:spPr>
          <a:xfrm>
            <a:off x="381000" y="1200150"/>
            <a:ext cx="3581400" cy="2754313"/>
          </a:xfrm>
          <a:prstGeom prst="rect">
            <a:avLst/>
          </a:prstGeom>
          <a:noFill/>
          <a:ln w="9525" cap="flat" cmpd="sng">
            <a:solidFill>
              <a:schemeClr val="bg1"/>
            </a:solidFill>
            <a:prstDash val="solid"/>
            <a:miter/>
            <a:headEnd type="none" w="med" len="med"/>
            <a:tailEnd type="none" w="med" len="med"/>
          </a:ln>
        </p:spPr>
        <p:txBody>
          <a:bodyPr>
            <a:spAutoFit/>
          </a:bodyPr>
          <a:p>
            <a:pPr>
              <a:spcBef>
                <a:spcPct val="50000"/>
              </a:spcBef>
            </a:pPr>
            <a:r>
              <a:rPr lang="zh-CN" altLang="en-US" dirty="0">
                <a:solidFill>
                  <a:schemeClr val="bg1"/>
                </a:solidFill>
                <a:latin typeface="Arial" panose="020B0604020202020204" pitchFamily="34" charset="0"/>
                <a:ea typeface="微软雅黑" panose="020B0503020204020204" pitchFamily="34" charset="-122"/>
              </a:rPr>
              <a:t>德国人给人的印象就像他们的国旗颜色一般三色分明，德国人给人的印象往往是：</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沉默寡言（</a:t>
            </a:r>
            <a:r>
              <a:rPr lang="en-US" altLang="zh-CN" b="1" err="1">
                <a:solidFill>
                  <a:schemeClr val="bg1"/>
                </a:solidFill>
                <a:latin typeface="Arial" panose="020B0604020202020204" pitchFamily="34" charset="0"/>
                <a:ea typeface="微软雅黑" panose="020B0503020204020204" pitchFamily="34" charset="-122"/>
              </a:rPr>
              <a:t>Stille</a:t>
            </a:r>
            <a:r>
              <a:rPr lang="zh-CN" altLang="en-US" b="1" dirty="0">
                <a:solidFill>
                  <a:schemeClr val="bg1"/>
                </a:solidFill>
                <a:latin typeface="Arial" panose="020B0604020202020204" pitchFamily="34" charset="0"/>
                <a:ea typeface="微软雅黑" panose="020B0503020204020204" pitchFamily="34" charset="-122"/>
              </a:rPr>
              <a:t>）、不苟言笑（</a:t>
            </a:r>
            <a:r>
              <a:rPr lang="en-US" altLang="zh-CN" b="1">
                <a:solidFill>
                  <a:schemeClr val="bg1"/>
                </a:solidFill>
                <a:latin typeface="Arial" panose="020B0604020202020204" pitchFamily="34" charset="0"/>
                <a:ea typeface="微软雅黑" panose="020B0503020204020204" pitchFamily="34" charset="-122"/>
              </a:rPr>
              <a:t>Ernst</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呆板而沉重（</a:t>
            </a:r>
            <a:r>
              <a:rPr lang="en-US" altLang="zh-CN" b="1" err="1">
                <a:solidFill>
                  <a:schemeClr val="bg1"/>
                </a:solidFill>
                <a:latin typeface="Arial" panose="020B0604020202020204" pitchFamily="34" charset="0"/>
                <a:ea typeface="微软雅黑" panose="020B0503020204020204" pitchFamily="34" charset="-122"/>
              </a:rPr>
              <a:t>Steife</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态度诚恳坦率（</a:t>
            </a:r>
            <a:r>
              <a:rPr lang="en-US" altLang="zh-CN" b="1" err="1">
                <a:solidFill>
                  <a:schemeClr val="bg1"/>
                </a:solidFill>
                <a:latin typeface="Arial" panose="020B0604020202020204" pitchFamily="34" charset="0"/>
                <a:ea typeface="微软雅黑" panose="020B0503020204020204" pitchFamily="34" charset="-122"/>
              </a:rPr>
              <a:t>Ehrliche</a:t>
            </a:r>
            <a:r>
              <a:rPr lang="en-US" altLang="zh-CN" b="1">
                <a:solidFill>
                  <a:schemeClr val="bg1"/>
                </a:solidFill>
                <a:latin typeface="Arial" panose="020B0604020202020204" pitchFamily="34" charset="0"/>
                <a:ea typeface="微软雅黑" panose="020B0503020204020204" pitchFamily="34" charset="-122"/>
              </a:rPr>
              <a:t> </a:t>
            </a:r>
            <a:r>
              <a:rPr lang="en-US" altLang="zh-CN" b="1" err="1">
                <a:solidFill>
                  <a:schemeClr val="bg1"/>
                </a:solidFill>
                <a:latin typeface="Arial" panose="020B0604020202020204" pitchFamily="34" charset="0"/>
                <a:ea typeface="微软雅黑" panose="020B0503020204020204" pitchFamily="34" charset="-122"/>
              </a:rPr>
              <a:t>Haltung</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不擅长幽默（</a:t>
            </a:r>
            <a:r>
              <a:rPr lang="en-US" altLang="zh-CN" b="1" err="1">
                <a:solidFill>
                  <a:schemeClr val="bg1"/>
                </a:solidFill>
                <a:latin typeface="Arial" panose="020B0604020202020204" pitchFamily="34" charset="0"/>
                <a:ea typeface="微软雅黑" panose="020B0503020204020204" pitchFamily="34" charset="-122"/>
              </a:rPr>
              <a:t>Kein</a:t>
            </a:r>
            <a:r>
              <a:rPr lang="en-US" altLang="zh-CN" b="1">
                <a:solidFill>
                  <a:schemeClr val="bg1"/>
                </a:solidFill>
                <a:latin typeface="Arial" panose="020B0604020202020204" pitchFamily="34" charset="0"/>
                <a:ea typeface="微软雅黑" panose="020B0503020204020204" pitchFamily="34" charset="-122"/>
              </a:rPr>
              <a:t> Sinn </a:t>
            </a:r>
            <a:r>
              <a:rPr lang="en-US" altLang="zh-CN" b="1" err="1">
                <a:solidFill>
                  <a:schemeClr val="bg1"/>
                </a:solidFill>
                <a:latin typeface="Arial" panose="020B0604020202020204" pitchFamily="34" charset="0"/>
                <a:ea typeface="微软雅黑" panose="020B0503020204020204" pitchFamily="34" charset="-122"/>
              </a:rPr>
              <a:t>für</a:t>
            </a:r>
            <a:r>
              <a:rPr lang="en-US" altLang="zh-CN" b="1">
                <a:solidFill>
                  <a:schemeClr val="bg1"/>
                </a:solidFill>
                <a:latin typeface="Arial" panose="020B0604020202020204" pitchFamily="34" charset="0"/>
                <a:ea typeface="微软雅黑" panose="020B0503020204020204" pitchFamily="34" charset="-122"/>
              </a:rPr>
              <a:t> Humor</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办事认真仔细，责任心极强，对工作不能有一点敷衍了事（</a:t>
            </a:r>
            <a:r>
              <a:rPr lang="en-US" altLang="zh-CN" b="1" err="1">
                <a:solidFill>
                  <a:schemeClr val="bg1"/>
                </a:solidFill>
                <a:latin typeface="Arial" panose="020B0604020202020204" pitchFamily="34" charset="0"/>
                <a:ea typeface="微软雅黑" panose="020B0503020204020204" pitchFamily="34" charset="-122"/>
              </a:rPr>
              <a:t>Arbeiten</a:t>
            </a:r>
            <a:r>
              <a:rPr lang="en-US" altLang="zh-CN" b="1">
                <a:solidFill>
                  <a:schemeClr val="bg1"/>
                </a:solidFill>
                <a:latin typeface="Arial" panose="020B0604020202020204" pitchFamily="34" charset="0"/>
                <a:ea typeface="微软雅黑" panose="020B0503020204020204" pitchFamily="34" charset="-122"/>
              </a:rPr>
              <a:t> </a:t>
            </a:r>
            <a:r>
              <a:rPr lang="en-US" altLang="zh-CN" b="1" err="1">
                <a:solidFill>
                  <a:schemeClr val="bg1"/>
                </a:solidFill>
                <a:latin typeface="Arial" panose="020B0604020202020204" pitchFamily="34" charset="0"/>
                <a:ea typeface="微软雅黑" panose="020B0503020204020204" pitchFamily="34" charset="-122"/>
              </a:rPr>
              <a:t>sorgfertig</a:t>
            </a:r>
            <a:r>
              <a:rPr lang="en-US" altLang="zh-CN" b="1">
                <a:solidFill>
                  <a:schemeClr val="bg1"/>
                </a:solidFill>
                <a:latin typeface="Arial" panose="020B0604020202020204" pitchFamily="34" charset="0"/>
                <a:ea typeface="微软雅黑" panose="020B0503020204020204" pitchFamily="34" charset="-122"/>
              </a:rPr>
              <a:t> und </a:t>
            </a:r>
            <a:r>
              <a:rPr lang="en-US" altLang="zh-CN" b="1" err="1">
                <a:solidFill>
                  <a:schemeClr val="bg1"/>
                </a:solidFill>
                <a:latin typeface="Arial" panose="020B0604020202020204" pitchFamily="34" charset="0"/>
                <a:ea typeface="微软雅黑" panose="020B0503020204020204" pitchFamily="34" charset="-122"/>
              </a:rPr>
              <a:t>verantwortlich</a:t>
            </a:r>
            <a:r>
              <a:rPr lang="zh-CN" altLang="en-US" b="1" dirty="0">
                <a:solidFill>
                  <a:schemeClr val="bg1"/>
                </a:solidFill>
                <a:latin typeface="Arial" panose="020B0604020202020204" pitchFamily="34" charset="0"/>
                <a:ea typeface="微软雅黑" panose="020B0503020204020204" pitchFamily="34" charset="-122"/>
              </a:rPr>
              <a:t>）</a:t>
            </a:r>
            <a:endParaRPr lang="zh-CN" altLang="en-US" b="1" dirty="0">
              <a:solidFill>
                <a:schemeClr val="bg1"/>
              </a:solidFill>
              <a:latin typeface="Arial" panose="020B0604020202020204" pitchFamily="34" charset="0"/>
              <a:ea typeface="微软雅黑" panose="020B0503020204020204" pitchFamily="34" charset="-122"/>
            </a:endParaRPr>
          </a:p>
          <a:p>
            <a:pPr>
              <a:spcBef>
                <a:spcPct val="50000"/>
              </a:spcBef>
            </a:pP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68616" name="文本框 68615"/>
          <p:cNvSpPr txBox="1"/>
          <p:nvPr/>
        </p:nvSpPr>
        <p:spPr>
          <a:xfrm>
            <a:off x="4495800" y="1200150"/>
            <a:ext cx="4343400" cy="2481263"/>
          </a:xfrm>
          <a:prstGeom prst="rect">
            <a:avLst/>
          </a:prstGeom>
          <a:noFill/>
          <a:ln w="9525" cap="flat" cmpd="sng">
            <a:solidFill>
              <a:schemeClr val="bg1"/>
            </a:solidFill>
            <a:prstDash val="solid"/>
            <a:miter/>
            <a:headEnd type="none" w="med" len="med"/>
            <a:tailEnd type="none" w="med" len="med"/>
          </a:ln>
        </p:spPr>
        <p:txBody>
          <a:bodyPr>
            <a:spAutoFit/>
          </a:bodyPr>
          <a:p>
            <a:pPr>
              <a:spcBef>
                <a:spcPct val="50000"/>
              </a:spcBef>
            </a:pPr>
            <a:r>
              <a:rPr lang="en-US" altLang="zh-CN">
                <a:solidFill>
                  <a:schemeClr val="bg1"/>
                </a:solidFill>
                <a:latin typeface="Arial" panose="020B0604020202020204" pitchFamily="34" charset="0"/>
                <a:ea typeface="微软雅黑" panose="020B0503020204020204" pitchFamily="34" charset="-122"/>
              </a:rPr>
              <a:t>Ⅰ </a:t>
            </a:r>
            <a:r>
              <a:rPr lang="zh-CN" altLang="en-US" dirty="0">
                <a:solidFill>
                  <a:schemeClr val="bg1"/>
                </a:solidFill>
                <a:latin typeface="Arial" panose="020B0604020202020204" pitchFamily="34" charset="0"/>
                <a:ea typeface="微软雅黑" panose="020B0503020204020204" pitchFamily="34" charset="-122"/>
              </a:rPr>
              <a:t>注重衣冠的整洁；</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Ⅱ </a:t>
            </a:r>
            <a:r>
              <a:rPr lang="zh-CN" altLang="en-US" dirty="0">
                <a:solidFill>
                  <a:schemeClr val="bg1"/>
                </a:solidFill>
                <a:latin typeface="Arial" panose="020B0604020202020204" pitchFamily="34" charset="0"/>
                <a:ea typeface="微软雅黑" panose="020B0503020204020204" pitchFamily="34" charset="-122"/>
              </a:rPr>
              <a:t>见客时，行握手礼。朋友和亲人相见时，行拥抱礼；</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Ⅲ </a:t>
            </a:r>
            <a:r>
              <a:rPr lang="zh-CN" altLang="en-US" dirty="0">
                <a:solidFill>
                  <a:schemeClr val="bg1"/>
                </a:solidFill>
                <a:latin typeface="Arial" panose="020B0604020202020204" pitchFamily="34" charset="0"/>
                <a:ea typeface="微软雅黑" panose="020B0503020204020204" pitchFamily="34" charset="-122"/>
              </a:rPr>
              <a:t>有头衔一定要称呼头衔；</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Ⅳ </a:t>
            </a:r>
            <a:r>
              <a:rPr lang="zh-CN" altLang="en-US" dirty="0">
                <a:solidFill>
                  <a:schemeClr val="bg1"/>
                </a:solidFill>
                <a:latin typeface="Arial" panose="020B0604020202020204" pitchFamily="34" charset="0"/>
                <a:ea typeface="微软雅黑" panose="020B0503020204020204" pitchFamily="34" charset="-122"/>
              </a:rPr>
              <a:t>在宴会和用餐时，注重以右为上的传统和女士优先原则；</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Ⅴ </a:t>
            </a:r>
            <a:r>
              <a:rPr lang="zh-CN" altLang="en-US" dirty="0">
                <a:solidFill>
                  <a:schemeClr val="bg1"/>
                </a:solidFill>
                <a:latin typeface="Arial" panose="020B0604020202020204" pitchFamily="34" charset="0"/>
                <a:ea typeface="微软雅黑" panose="020B0503020204020204" pitchFamily="34" charset="-122"/>
              </a:rPr>
              <a:t>信奉基督教、天主教，因此忌讳</a:t>
            </a:r>
            <a:r>
              <a:rPr lang="en-US" altLang="zh-CN">
                <a:solidFill>
                  <a:schemeClr val="bg1"/>
                </a:solidFill>
                <a:latin typeface="Arial" panose="020B0604020202020204" pitchFamily="34" charset="0"/>
                <a:ea typeface="微软雅黑" panose="020B0503020204020204" pitchFamily="34" charset="-122"/>
              </a:rPr>
              <a:t>13</a:t>
            </a:r>
            <a:r>
              <a:rPr lang="zh-CN" altLang="en-US" dirty="0">
                <a:solidFill>
                  <a:schemeClr val="bg1"/>
                </a:solidFill>
                <a:latin typeface="Arial" panose="020B0604020202020204" pitchFamily="34" charset="0"/>
                <a:ea typeface="微软雅黑" panose="020B0503020204020204" pitchFamily="34" charset="-122"/>
              </a:rPr>
              <a:t>和星期五；</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Ⅵ </a:t>
            </a:r>
            <a:r>
              <a:rPr lang="zh-CN" altLang="en-US" dirty="0">
                <a:solidFill>
                  <a:schemeClr val="bg1"/>
                </a:solidFill>
                <a:latin typeface="Arial" panose="020B0604020202020204" pitchFamily="34" charset="0"/>
                <a:ea typeface="微软雅黑" panose="020B0503020204020204" pitchFamily="34" charset="-122"/>
              </a:rPr>
              <a:t>在德国人家里拜访，不能早到，可以迟到</a:t>
            </a:r>
            <a:r>
              <a:rPr lang="en-US" altLang="zh-CN">
                <a:solidFill>
                  <a:schemeClr val="bg1"/>
                </a:solidFill>
                <a:latin typeface="Arial" panose="020B0604020202020204" pitchFamily="34" charset="0"/>
                <a:ea typeface="微软雅黑" panose="020B0503020204020204" pitchFamily="34" charset="-122"/>
              </a:rPr>
              <a:t>5</a:t>
            </a:r>
            <a:r>
              <a:rPr lang="zh-CN" altLang="en-US" dirty="0">
                <a:solidFill>
                  <a:schemeClr val="bg1"/>
                </a:solidFill>
                <a:latin typeface="Arial" panose="020B0604020202020204" pitchFamily="34" charset="0"/>
                <a:ea typeface="微软雅黑" panose="020B0503020204020204" pitchFamily="34" charset="-122"/>
              </a:rPr>
              <a:t>到</a:t>
            </a:r>
            <a:r>
              <a:rPr lang="en-US" altLang="zh-CN">
                <a:solidFill>
                  <a:schemeClr val="bg1"/>
                </a:solidFill>
                <a:latin typeface="Arial" panose="020B0604020202020204" pitchFamily="34" charset="0"/>
                <a:ea typeface="微软雅黑" panose="020B0503020204020204" pitchFamily="34" charset="-122"/>
              </a:rPr>
              <a:t>10</a:t>
            </a:r>
            <a:r>
              <a:rPr lang="zh-CN" altLang="en-US" dirty="0">
                <a:solidFill>
                  <a:schemeClr val="bg1"/>
                </a:solidFill>
                <a:latin typeface="Arial" panose="020B0604020202020204" pitchFamily="34" charset="0"/>
                <a:ea typeface="微软雅黑" panose="020B0503020204020204" pitchFamily="34" charset="-122"/>
              </a:rPr>
              <a:t>分钟，免得</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dirty="0">
                <a:solidFill>
                  <a:schemeClr val="bg1"/>
                </a:solidFill>
                <a:latin typeface="Arial" panose="020B0604020202020204" pitchFamily="34" charset="0"/>
                <a:ea typeface="微软雅黑" panose="020B0503020204020204" pitchFamily="34" charset="-122"/>
              </a:rPr>
              <a:t>让主人手忙脚乱，早到的也要在门口等到约定的时间；</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en-US" altLang="zh-CN">
                <a:solidFill>
                  <a:schemeClr val="bg1"/>
                </a:solidFill>
                <a:latin typeface="Arial" panose="020B0604020202020204" pitchFamily="34" charset="0"/>
                <a:ea typeface="微软雅黑" panose="020B0503020204020204" pitchFamily="34" charset="-122"/>
              </a:rPr>
              <a:t>Ⅶ </a:t>
            </a:r>
            <a:r>
              <a:rPr lang="zh-CN" altLang="en-US" dirty="0">
                <a:solidFill>
                  <a:schemeClr val="bg1"/>
                </a:solidFill>
                <a:latin typeface="Arial" panose="020B0604020202020204" pitchFamily="34" charset="0"/>
                <a:ea typeface="微软雅黑" panose="020B0503020204020204" pitchFamily="34" charset="-122"/>
              </a:rPr>
              <a:t>向德国人赠送礼品时，不宜选择刀、剑、剪、餐刀和餐叉</a:t>
            </a:r>
            <a:endParaRPr lang="zh-CN" altLang="en-US" dirty="0">
              <a:solidFill>
                <a:schemeClr val="bg1"/>
              </a:solidFill>
              <a:latin typeface="Arial" panose="020B0604020202020204" pitchFamily="34" charset="0"/>
              <a:ea typeface="微软雅黑" panose="020B0503020204020204" pitchFamily="34" charset="-122"/>
            </a:endParaRPr>
          </a:p>
          <a:p>
            <a:pPr>
              <a:spcBef>
                <a:spcPct val="50000"/>
              </a:spcBef>
            </a:pPr>
            <a:r>
              <a:rPr lang="zh-CN" altLang="en-US" dirty="0">
                <a:solidFill>
                  <a:schemeClr val="bg1"/>
                </a:solidFill>
                <a:latin typeface="Arial" panose="020B0604020202020204" pitchFamily="34" charset="0"/>
                <a:ea typeface="微软雅黑" panose="020B0503020204020204" pitchFamily="34" charset="-122"/>
              </a:rPr>
              <a:t>，因为这表明“凶兆” </a:t>
            </a:r>
            <a:endParaRPr lang="en-US" altLang="zh-CN">
              <a:solidFill>
                <a:schemeClr val="bg1"/>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p:cTn id="7" dur="1000" fill="hold"/>
                                        <p:tgtEl>
                                          <p:spTgt spid="68613"/>
                                        </p:tgtEl>
                                        <p:attrNameLst>
                                          <p:attrName>ppt_x</p:attrName>
                                        </p:attrNameLst>
                                      </p:cBhvr>
                                      <p:tavLst>
                                        <p:tav tm="0">
                                          <p:val>
                                            <p:strVal val="#ppt_x-.2"/>
                                          </p:val>
                                        </p:tav>
                                        <p:tav tm="100000">
                                          <p:val>
                                            <p:strVal val="#ppt_x"/>
                                          </p:val>
                                        </p:tav>
                                      </p:tavLst>
                                    </p:anim>
                                    <p:anim calcmode="lin" valueType="num">
                                      <p:cBhvr>
                                        <p:cTn id="8" dur="1000" fill="hold"/>
                                        <p:tgtEl>
                                          <p:spTgt spid="686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686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8615"/>
                                        </p:tgtEl>
                                        <p:attrNameLst>
                                          <p:attrName>style.visibility</p:attrName>
                                        </p:attrNameLst>
                                      </p:cBhvr>
                                      <p:to>
                                        <p:strVal val="visible"/>
                                      </p:to>
                                    </p:set>
                                    <p:anim calcmode="lin" valueType="num">
                                      <p:cBhvr>
                                        <p:cTn id="12" dur="1000" fill="hold"/>
                                        <p:tgtEl>
                                          <p:spTgt spid="68615"/>
                                        </p:tgtEl>
                                        <p:attrNameLst>
                                          <p:attrName>ppt_x</p:attrName>
                                        </p:attrNameLst>
                                      </p:cBhvr>
                                      <p:tavLst>
                                        <p:tav tm="0">
                                          <p:val>
                                            <p:strVal val="#ppt_x-.2"/>
                                          </p:val>
                                        </p:tav>
                                        <p:tav tm="100000">
                                          <p:val>
                                            <p:strVal val="#ppt_x"/>
                                          </p:val>
                                        </p:tav>
                                      </p:tavLst>
                                    </p:anim>
                                    <p:anim calcmode="lin" valueType="num">
                                      <p:cBhvr>
                                        <p:cTn id="13" dur="1000" fill="hold"/>
                                        <p:tgtEl>
                                          <p:spTgt spid="686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861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68614"/>
                                        </p:tgtEl>
                                        <p:attrNameLst>
                                          <p:attrName>style.visibility</p:attrName>
                                        </p:attrNameLst>
                                      </p:cBhvr>
                                      <p:to>
                                        <p:strVal val="visible"/>
                                      </p:to>
                                    </p:set>
                                    <p:anim calcmode="lin" valueType="num">
                                      <p:cBhvr>
                                        <p:cTn id="19" dur="1000" fill="hold"/>
                                        <p:tgtEl>
                                          <p:spTgt spid="68614"/>
                                        </p:tgtEl>
                                        <p:attrNameLst>
                                          <p:attrName>ppt_x</p:attrName>
                                        </p:attrNameLst>
                                      </p:cBhvr>
                                      <p:tavLst>
                                        <p:tav tm="0">
                                          <p:val>
                                            <p:strVal val="#ppt_x-.2"/>
                                          </p:val>
                                        </p:tav>
                                        <p:tav tm="100000">
                                          <p:val>
                                            <p:strVal val="#ppt_x"/>
                                          </p:val>
                                        </p:tav>
                                      </p:tavLst>
                                    </p:anim>
                                    <p:anim calcmode="lin" valueType="num">
                                      <p:cBhvr>
                                        <p:cTn id="20" dur="1000" fill="hold"/>
                                        <p:tgtEl>
                                          <p:spTgt spid="686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8614"/>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68616"/>
                                        </p:tgtEl>
                                        <p:attrNameLst>
                                          <p:attrName>style.visibility</p:attrName>
                                        </p:attrNameLst>
                                      </p:cBhvr>
                                      <p:to>
                                        <p:strVal val="visible"/>
                                      </p:to>
                                    </p:set>
                                    <p:anim calcmode="lin" valueType="num">
                                      <p:cBhvr>
                                        <p:cTn id="24" dur="1000" fill="hold"/>
                                        <p:tgtEl>
                                          <p:spTgt spid="68616"/>
                                        </p:tgtEl>
                                        <p:attrNameLst>
                                          <p:attrName>ppt_x</p:attrName>
                                        </p:attrNameLst>
                                      </p:cBhvr>
                                      <p:tavLst>
                                        <p:tav tm="0">
                                          <p:val>
                                            <p:strVal val="#ppt_x-.2"/>
                                          </p:val>
                                        </p:tav>
                                        <p:tav tm="100000">
                                          <p:val>
                                            <p:strVal val="#ppt_x"/>
                                          </p:val>
                                        </p:tav>
                                      </p:tavLst>
                                    </p:anim>
                                    <p:anim calcmode="lin" valueType="num">
                                      <p:cBhvr>
                                        <p:cTn id="25" dur="1000" fill="hold"/>
                                        <p:tgtEl>
                                          <p:spTgt spid="686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P spid="68615" grpId="0" animBg="1"/>
      <p:bldP spid="686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0661" name="文本框 70660"/>
          <p:cNvSpPr txBox="1"/>
          <p:nvPr/>
        </p:nvSpPr>
        <p:spPr>
          <a:xfrm>
            <a:off x="533400" y="514350"/>
            <a:ext cx="4343400" cy="284163"/>
          </a:xfrm>
          <a:prstGeom prst="rect">
            <a:avLst/>
          </a:prstGeom>
          <a:noFill/>
          <a:ln w="9525" cap="flat" cmpd="sng">
            <a:solidFill>
              <a:schemeClr val="bg1"/>
            </a:solidFill>
            <a:prstDash val="solid"/>
            <a:miter/>
            <a:headEnd type="none" w="med" len="med"/>
            <a:tailEnd type="none" w="med" len="med"/>
          </a:ln>
        </p:spPr>
        <p:txBody>
          <a:bodyPr>
            <a:spAutoFit/>
          </a:bodyPr>
          <a:p>
            <a:r>
              <a:rPr lang="en-US" altLang="zh-CN" b="1">
                <a:solidFill>
                  <a:srgbClr val="D7354A"/>
                </a:solidFill>
                <a:latin typeface="Arial" panose="020B0604020202020204" pitchFamily="34" charset="0"/>
                <a:ea typeface="微软雅黑" panose="020B0503020204020204" pitchFamily="34" charset="-122"/>
              </a:rPr>
              <a:t>Ⅰ</a:t>
            </a:r>
            <a:r>
              <a:rPr lang="zh-CN" altLang="en-US" b="1" dirty="0">
                <a:solidFill>
                  <a:srgbClr val="D7354A"/>
                </a:solidFill>
                <a:latin typeface="Arial" panose="020B0604020202020204" pitchFamily="34" charset="0"/>
                <a:ea typeface="微软雅黑" panose="020B0503020204020204" pitchFamily="34" charset="-122"/>
              </a:rPr>
              <a:t>德国人喜欢聚会，尤其是家庭聚会（ </a:t>
            </a:r>
            <a:r>
              <a:rPr lang="en-US" altLang="zh-CN" b="1" err="1">
                <a:solidFill>
                  <a:srgbClr val="D7354A"/>
                </a:solidFill>
                <a:latin typeface="Arial" panose="020B0604020202020204" pitchFamily="34" charset="0"/>
                <a:ea typeface="微软雅黑" panose="020B0503020204020204" pitchFamily="34" charset="-122"/>
              </a:rPr>
              <a:t>Familienfest</a:t>
            </a:r>
            <a:r>
              <a:rPr lang="en-US" altLang="zh-CN" b="1">
                <a:solidFill>
                  <a:srgbClr val="D7354A"/>
                </a:solidFill>
                <a:latin typeface="Arial" panose="020B0604020202020204" pitchFamily="34" charset="0"/>
                <a:ea typeface="微软雅黑" panose="020B0503020204020204" pitchFamily="34" charset="-122"/>
              </a:rPr>
              <a:t> </a:t>
            </a:r>
            <a:r>
              <a:rPr lang="zh-CN" altLang="en-US" b="1" dirty="0">
                <a:solidFill>
                  <a:srgbClr val="D7354A"/>
                </a:solidFill>
                <a:latin typeface="Arial" panose="020B0604020202020204" pitchFamily="34" charset="0"/>
                <a:ea typeface="微软雅黑" panose="020B0503020204020204" pitchFamily="34" charset="-122"/>
              </a:rPr>
              <a:t>）</a:t>
            </a:r>
            <a:endParaRPr lang="zh-CN" altLang="en-US" b="1" dirty="0">
              <a:solidFill>
                <a:srgbClr val="D7354A"/>
              </a:solidFill>
              <a:latin typeface="Arial" panose="020B0604020202020204" pitchFamily="34" charset="0"/>
              <a:ea typeface="微软雅黑" panose="020B0503020204020204" pitchFamily="34" charset="-122"/>
            </a:endParaRPr>
          </a:p>
        </p:txBody>
      </p:sp>
      <p:sp>
        <p:nvSpPr>
          <p:cNvPr id="70662" name="文本框 70661"/>
          <p:cNvSpPr txBox="1"/>
          <p:nvPr/>
        </p:nvSpPr>
        <p:spPr>
          <a:xfrm>
            <a:off x="1219200" y="971550"/>
            <a:ext cx="7924800" cy="284163"/>
          </a:xfrm>
          <a:prstGeom prst="rect">
            <a:avLst/>
          </a:prstGeom>
          <a:noFill/>
          <a:ln w="9525" cap="flat" cmpd="sng">
            <a:solidFill>
              <a:schemeClr val="bg1"/>
            </a:solidFill>
            <a:prstDash val="solid"/>
            <a:miter/>
            <a:headEnd type="none" w="med" len="med"/>
            <a:tailEnd type="none" w="med" len="med"/>
          </a:ln>
        </p:spPr>
        <p:txBody>
          <a:bodyPr>
            <a:spAutoFit/>
          </a:bodyPr>
          <a:p>
            <a:pPr>
              <a:spcBef>
                <a:spcPct val="50000"/>
              </a:spcBef>
            </a:pPr>
            <a:r>
              <a:rPr lang="en-US" altLang="zh-CN" b="1">
                <a:solidFill>
                  <a:srgbClr val="0066FF"/>
                </a:solidFill>
                <a:latin typeface="Arial" panose="020B0604020202020204" pitchFamily="34" charset="0"/>
                <a:ea typeface="微软雅黑" panose="020B0503020204020204" pitchFamily="34" charset="-122"/>
              </a:rPr>
              <a:t>Ⅱ</a:t>
            </a:r>
            <a:r>
              <a:rPr lang="zh-CN" altLang="en-US" b="1" dirty="0">
                <a:solidFill>
                  <a:srgbClr val="0066FF"/>
                </a:solidFill>
                <a:latin typeface="Arial" panose="020B0604020202020204" pitchFamily="34" charset="0"/>
                <a:ea typeface="微软雅黑" panose="020B0503020204020204" pitchFamily="34" charset="-122"/>
              </a:rPr>
              <a:t>喜欢自行车运动（</a:t>
            </a:r>
            <a:r>
              <a:rPr lang="en-US" altLang="zh-CN" b="1" err="1">
                <a:solidFill>
                  <a:srgbClr val="0066FF"/>
                </a:solidFill>
                <a:latin typeface="Arial" panose="020B0604020202020204" pitchFamily="34" charset="0"/>
                <a:ea typeface="微软雅黑" panose="020B0503020204020204" pitchFamily="34" charset="-122"/>
              </a:rPr>
              <a:t>Radfhren</a:t>
            </a:r>
            <a:r>
              <a:rPr lang="zh-CN" altLang="en-US" b="1" dirty="0">
                <a:solidFill>
                  <a:srgbClr val="0066FF"/>
                </a:solidFill>
                <a:latin typeface="Arial" panose="020B0604020202020204" pitchFamily="34" charset="0"/>
                <a:ea typeface="微软雅黑" panose="020B0503020204020204" pitchFamily="34" charset="-122"/>
              </a:rPr>
              <a:t>），</a:t>
            </a:r>
            <a:r>
              <a:rPr lang="zh-CN" altLang="en-US" sz="1000" b="1" dirty="0">
                <a:solidFill>
                  <a:srgbClr val="0066FF"/>
                </a:solidFill>
                <a:latin typeface="Arial" panose="020B0604020202020204" pitchFamily="34" charset="0"/>
                <a:ea typeface="微软雅黑" panose="020B0503020204020204" pitchFamily="34" charset="-122"/>
              </a:rPr>
              <a:t>无论是骑车漫游，还是快速骑车运动，或是骑车去郊外，甚至去更远的地方都深受德人的喜欢；</a:t>
            </a:r>
            <a:endParaRPr lang="zh-CN" altLang="en-US" sz="1000" b="1" dirty="0">
              <a:solidFill>
                <a:srgbClr val="0066FF"/>
              </a:solidFill>
              <a:latin typeface="Arial" panose="020B0604020202020204" pitchFamily="34" charset="0"/>
              <a:ea typeface="微软雅黑" panose="020B0503020204020204" pitchFamily="34" charset="-122"/>
            </a:endParaRPr>
          </a:p>
        </p:txBody>
      </p:sp>
      <p:sp>
        <p:nvSpPr>
          <p:cNvPr id="70663" name="文本框 70662"/>
          <p:cNvSpPr txBox="1"/>
          <p:nvPr/>
        </p:nvSpPr>
        <p:spPr>
          <a:xfrm>
            <a:off x="2286000" y="1581150"/>
            <a:ext cx="6629400" cy="284163"/>
          </a:xfrm>
          <a:prstGeom prst="rect">
            <a:avLst/>
          </a:prstGeom>
          <a:noFill/>
          <a:ln w="9525" cap="flat" cmpd="sng">
            <a:solidFill>
              <a:schemeClr val="bg1"/>
            </a:solidFill>
            <a:prstDash val="solid"/>
            <a:miter/>
            <a:headEnd type="none" w="med" len="med"/>
            <a:tailEnd type="none" w="med" len="med"/>
          </a:ln>
        </p:spPr>
        <p:txBody>
          <a:bodyPr>
            <a:spAutoFit/>
          </a:bodyPr>
          <a:p>
            <a:r>
              <a:rPr lang="en-US" altLang="zh-CN" b="1">
                <a:solidFill>
                  <a:srgbClr val="FE9F00"/>
                </a:solidFill>
                <a:latin typeface="Arial" panose="020B0604020202020204" pitchFamily="34" charset="0"/>
                <a:ea typeface="微软雅黑" panose="020B0503020204020204" pitchFamily="34" charset="-122"/>
              </a:rPr>
              <a:t>Ⅲ</a:t>
            </a:r>
            <a:r>
              <a:rPr lang="zh-CN" altLang="en-US" b="1" dirty="0">
                <a:solidFill>
                  <a:srgbClr val="FE9F00"/>
                </a:solidFill>
                <a:latin typeface="Arial" panose="020B0604020202020204" pitchFamily="34" charset="0"/>
                <a:ea typeface="微软雅黑" panose="020B0503020204020204" pitchFamily="34" charset="-122"/>
              </a:rPr>
              <a:t>在海滨散步、晒太阳，溜狗，在露天广场喝咖啡，聊天，这是大部分工薪阶层的休闲方式；</a:t>
            </a:r>
            <a:endParaRPr lang="zh-CN" altLang="en-US" b="1" dirty="0">
              <a:solidFill>
                <a:srgbClr val="FE9F00"/>
              </a:solidFill>
              <a:latin typeface="Arial" panose="020B0604020202020204" pitchFamily="34" charset="0"/>
              <a:ea typeface="微软雅黑" panose="020B0503020204020204" pitchFamily="34" charset="-122"/>
            </a:endParaRPr>
          </a:p>
        </p:txBody>
      </p:sp>
      <p:sp>
        <p:nvSpPr>
          <p:cNvPr id="70664" name="文本框 70663"/>
          <p:cNvSpPr txBox="1"/>
          <p:nvPr/>
        </p:nvSpPr>
        <p:spPr>
          <a:xfrm>
            <a:off x="381000" y="3028950"/>
            <a:ext cx="7543800" cy="284163"/>
          </a:xfrm>
          <a:prstGeom prst="rect">
            <a:avLst/>
          </a:prstGeom>
          <a:noFill/>
          <a:ln w="9525" cap="flat" cmpd="sng">
            <a:solidFill>
              <a:schemeClr val="bg1"/>
            </a:solidFill>
            <a:prstDash val="solid"/>
            <a:miter/>
            <a:headEnd type="none" w="med" len="med"/>
            <a:tailEnd type="none" w="med" len="med"/>
          </a:ln>
        </p:spPr>
        <p:txBody>
          <a:bodyPr>
            <a:spAutoFit/>
          </a:bodyPr>
          <a:p>
            <a:r>
              <a:rPr lang="en-US" altLang="zh-CN" b="1">
                <a:solidFill>
                  <a:srgbClr val="006600"/>
                </a:solidFill>
                <a:latin typeface="Arial" panose="020B0604020202020204" pitchFamily="34" charset="0"/>
                <a:ea typeface="微软雅黑" panose="020B0503020204020204" pitchFamily="34" charset="-122"/>
              </a:rPr>
              <a:t>Ⅳ</a:t>
            </a:r>
            <a:r>
              <a:rPr lang="zh-CN" altLang="en-US" b="1" dirty="0">
                <a:solidFill>
                  <a:srgbClr val="006600"/>
                </a:solidFill>
                <a:latin typeface="Arial" panose="020B0604020202020204" pitchFamily="34" charset="0"/>
                <a:ea typeface="微软雅黑" panose="020B0503020204020204" pitchFamily="34" charset="-122"/>
              </a:rPr>
              <a:t>德国人一般看好莱坞电影和德国电影，而且偏好翻译并配音好的成德语的好莱坞电影，不是德语的不看；</a:t>
            </a:r>
            <a:endParaRPr lang="zh-CN" altLang="en-US" b="1" dirty="0">
              <a:solidFill>
                <a:srgbClr val="006600"/>
              </a:solidFill>
              <a:latin typeface="Arial" panose="020B0604020202020204" pitchFamily="34" charset="0"/>
              <a:ea typeface="微软雅黑" panose="020B0503020204020204" pitchFamily="34" charset="-122"/>
            </a:endParaRPr>
          </a:p>
        </p:txBody>
      </p:sp>
      <p:sp>
        <p:nvSpPr>
          <p:cNvPr id="70665" name="文本框 70664"/>
          <p:cNvSpPr txBox="1"/>
          <p:nvPr/>
        </p:nvSpPr>
        <p:spPr>
          <a:xfrm>
            <a:off x="762000" y="3638550"/>
            <a:ext cx="7086600" cy="466725"/>
          </a:xfrm>
          <a:prstGeom prst="rect">
            <a:avLst/>
          </a:prstGeom>
          <a:noFill/>
          <a:ln w="9525" cap="flat" cmpd="sng">
            <a:solidFill>
              <a:schemeClr val="bg1"/>
            </a:solidFill>
            <a:prstDash val="solid"/>
            <a:miter/>
            <a:headEnd type="none" w="med" len="med"/>
            <a:tailEnd type="none" w="med" len="med"/>
          </a:ln>
        </p:spPr>
        <p:txBody>
          <a:bodyPr>
            <a:spAutoFit/>
          </a:bodyPr>
          <a:p>
            <a:r>
              <a:rPr lang="en-US" altLang="zh-CN" b="1">
                <a:latin typeface="Arial" panose="020B0604020202020204" pitchFamily="34" charset="0"/>
                <a:ea typeface="微软雅黑" panose="020B0503020204020204" pitchFamily="34" charset="-122"/>
              </a:rPr>
              <a:t>Ⅴ </a:t>
            </a:r>
            <a:r>
              <a:rPr lang="zh-CN" altLang="en-US" b="1" dirty="0">
                <a:latin typeface="Arial" panose="020B0604020202020204" pitchFamily="34" charset="0"/>
                <a:ea typeface="微软雅黑" panose="020B0503020204020204" pitchFamily="34" charset="-122"/>
              </a:rPr>
              <a:t>德国人喜欢足球和户外运动，在德国，几乎每个人都在进行某一种体育运动。</a:t>
            </a:r>
            <a:endParaRPr lang="zh-CN" altLang="en-US" b="1" dirty="0">
              <a:latin typeface="Arial" panose="020B0604020202020204" pitchFamily="34" charset="0"/>
              <a:ea typeface="微软雅黑" panose="020B0503020204020204" pitchFamily="34" charset="-122"/>
            </a:endParaRPr>
          </a:p>
          <a:p>
            <a:r>
              <a:rPr lang="zh-CN" altLang="en-US" b="1" dirty="0">
                <a:latin typeface="Arial" panose="020B0604020202020204" pitchFamily="34" charset="0"/>
                <a:ea typeface="微软雅黑" panose="020B0503020204020204" pitchFamily="34" charset="-122"/>
              </a:rPr>
              <a:t>     </a:t>
            </a:r>
            <a:r>
              <a:rPr lang="zh-CN" altLang="en-US" sz="1000" b="1" dirty="0">
                <a:latin typeface="Arial" panose="020B0604020202020204" pitchFamily="34" charset="0"/>
                <a:ea typeface="微软雅黑" panose="020B0503020204020204" pitchFamily="34" charset="-122"/>
              </a:rPr>
              <a:t>拥有</a:t>
            </a:r>
            <a:r>
              <a:rPr lang="en-US" altLang="zh-CN" sz="1000" b="1">
                <a:latin typeface="Arial" panose="020B0604020202020204" pitchFamily="34" charset="0"/>
                <a:ea typeface="微软雅黑" panose="020B0503020204020204" pitchFamily="34" charset="-122"/>
              </a:rPr>
              <a:t>630</a:t>
            </a:r>
            <a:r>
              <a:rPr lang="zh-CN" altLang="en-US" sz="1000" b="1" dirty="0">
                <a:latin typeface="Arial" panose="020B0604020202020204" pitchFamily="34" charset="0"/>
                <a:ea typeface="微软雅黑" panose="020B0503020204020204" pitchFamily="34" charset="-122"/>
              </a:rPr>
              <a:t>万成员的德国足球联盟（</a:t>
            </a:r>
            <a:r>
              <a:rPr lang="en-US" altLang="zh-CN" sz="1000" b="1">
                <a:latin typeface="Arial" panose="020B0604020202020204" pitchFamily="34" charset="0"/>
                <a:ea typeface="微软雅黑" panose="020B0503020204020204" pitchFamily="34" charset="-122"/>
              </a:rPr>
              <a:t>DFB</a:t>
            </a:r>
            <a:r>
              <a:rPr lang="zh-CN" altLang="en-US" sz="1000" b="1" dirty="0">
                <a:latin typeface="Arial" panose="020B0604020202020204" pitchFamily="34" charset="0"/>
                <a:ea typeface="微软雅黑" panose="020B0503020204020204" pitchFamily="34" charset="-122"/>
              </a:rPr>
              <a:t>）是世界上会员最多的体育俱乐部。轮滑也是最受德国人喜爱的休闲运动；</a:t>
            </a:r>
            <a:endParaRPr lang="zh-CN" altLang="en-US" sz="1000" b="1" dirty="0">
              <a:latin typeface="Arial" panose="020B0604020202020204" pitchFamily="34" charset="0"/>
              <a:ea typeface="微软雅黑" panose="020B0503020204020204" pitchFamily="34" charset="-122"/>
            </a:endParaRPr>
          </a:p>
        </p:txBody>
      </p:sp>
      <p:sp>
        <p:nvSpPr>
          <p:cNvPr id="70666" name="直接连接符 70665"/>
          <p:cNvSpPr/>
          <p:nvPr/>
        </p:nvSpPr>
        <p:spPr>
          <a:xfrm flipH="1">
            <a:off x="304800" y="2266950"/>
            <a:ext cx="3429000" cy="0"/>
          </a:xfrm>
          <a:prstGeom prst="line">
            <a:avLst/>
          </a:prstGeom>
          <a:ln w="19050" cap="flat" cmpd="sng">
            <a:solidFill>
              <a:srgbClr val="D7354A"/>
            </a:solidFill>
            <a:prstDash val="solid"/>
            <a:headEnd type="none" w="med" len="med"/>
            <a:tailEnd type="none" w="med" len="med"/>
          </a:ln>
        </p:spPr>
      </p:sp>
      <p:sp>
        <p:nvSpPr>
          <p:cNvPr id="70667" name="直接连接符 70666"/>
          <p:cNvSpPr/>
          <p:nvPr/>
        </p:nvSpPr>
        <p:spPr>
          <a:xfrm>
            <a:off x="304800" y="590550"/>
            <a:ext cx="0" cy="1676400"/>
          </a:xfrm>
          <a:prstGeom prst="line">
            <a:avLst/>
          </a:prstGeom>
          <a:ln w="19050" cap="flat" cmpd="sng">
            <a:solidFill>
              <a:srgbClr val="D7354A"/>
            </a:solidFill>
            <a:prstDash val="solid"/>
            <a:headEnd type="none" w="med" len="med"/>
            <a:tailEnd type="none" w="med" len="med"/>
          </a:ln>
        </p:spPr>
      </p:sp>
      <p:sp>
        <p:nvSpPr>
          <p:cNvPr id="70668" name="直接连接符 70667"/>
          <p:cNvSpPr/>
          <p:nvPr/>
        </p:nvSpPr>
        <p:spPr>
          <a:xfrm>
            <a:off x="304800" y="590550"/>
            <a:ext cx="228600" cy="0"/>
          </a:xfrm>
          <a:prstGeom prst="line">
            <a:avLst/>
          </a:prstGeom>
          <a:ln w="19050" cap="flat" cmpd="sng">
            <a:solidFill>
              <a:srgbClr val="D7354A"/>
            </a:solidFill>
            <a:prstDash val="solid"/>
            <a:headEnd type="none" w="med" len="med"/>
            <a:tailEnd type="none" w="med" len="med"/>
          </a:ln>
        </p:spPr>
      </p:sp>
      <p:sp>
        <p:nvSpPr>
          <p:cNvPr id="70670" name="直接连接符 70669"/>
          <p:cNvSpPr/>
          <p:nvPr/>
        </p:nvSpPr>
        <p:spPr>
          <a:xfrm>
            <a:off x="1828800" y="1276350"/>
            <a:ext cx="0" cy="914400"/>
          </a:xfrm>
          <a:prstGeom prst="line">
            <a:avLst/>
          </a:prstGeom>
          <a:ln w="19050" cap="flat" cmpd="sng">
            <a:solidFill>
              <a:srgbClr val="0066FF"/>
            </a:solidFill>
            <a:prstDash val="solid"/>
            <a:headEnd type="none" w="med" len="med"/>
            <a:tailEnd type="none" w="med" len="med"/>
          </a:ln>
        </p:spPr>
      </p:sp>
      <p:sp>
        <p:nvSpPr>
          <p:cNvPr id="70671" name="直接连接符 70670"/>
          <p:cNvSpPr/>
          <p:nvPr/>
        </p:nvSpPr>
        <p:spPr>
          <a:xfrm>
            <a:off x="1828800" y="2190750"/>
            <a:ext cx="1905000" cy="0"/>
          </a:xfrm>
          <a:prstGeom prst="line">
            <a:avLst/>
          </a:prstGeom>
          <a:ln w="19050" cap="flat" cmpd="sng">
            <a:solidFill>
              <a:srgbClr val="0066FF"/>
            </a:solidFill>
            <a:prstDash val="solid"/>
            <a:headEnd type="none" w="med" len="med"/>
            <a:tailEnd type="none" w="med" len="med"/>
          </a:ln>
        </p:spPr>
      </p:sp>
      <p:sp>
        <p:nvSpPr>
          <p:cNvPr id="70672" name="直接连接符 70671"/>
          <p:cNvSpPr/>
          <p:nvPr/>
        </p:nvSpPr>
        <p:spPr>
          <a:xfrm>
            <a:off x="5334000" y="2190750"/>
            <a:ext cx="1524000" cy="0"/>
          </a:xfrm>
          <a:prstGeom prst="line">
            <a:avLst/>
          </a:prstGeom>
          <a:ln w="19050" cap="flat" cmpd="sng">
            <a:solidFill>
              <a:srgbClr val="FE9F00"/>
            </a:solidFill>
            <a:prstDash val="solid"/>
            <a:headEnd type="none" w="med" len="med"/>
            <a:tailEnd type="none" w="med" len="med"/>
          </a:ln>
        </p:spPr>
      </p:sp>
      <p:sp>
        <p:nvSpPr>
          <p:cNvPr id="70673" name="直接连接符 70672"/>
          <p:cNvSpPr/>
          <p:nvPr/>
        </p:nvSpPr>
        <p:spPr>
          <a:xfrm flipV="1">
            <a:off x="6858000" y="1885950"/>
            <a:ext cx="0" cy="304800"/>
          </a:xfrm>
          <a:prstGeom prst="line">
            <a:avLst/>
          </a:prstGeom>
          <a:ln w="19050" cap="flat" cmpd="sng">
            <a:solidFill>
              <a:srgbClr val="FE9F00"/>
            </a:solidFill>
            <a:prstDash val="solid"/>
            <a:headEnd type="none" w="med" len="med"/>
            <a:tailEnd type="none" w="med" len="med"/>
          </a:ln>
        </p:spPr>
      </p:sp>
      <p:sp>
        <p:nvSpPr>
          <p:cNvPr id="70674" name="直接连接符 70673"/>
          <p:cNvSpPr/>
          <p:nvPr/>
        </p:nvSpPr>
        <p:spPr>
          <a:xfrm>
            <a:off x="4572000" y="2419350"/>
            <a:ext cx="0" cy="381000"/>
          </a:xfrm>
          <a:prstGeom prst="line">
            <a:avLst/>
          </a:prstGeom>
          <a:ln w="19050" cap="flat" cmpd="sng">
            <a:solidFill>
              <a:srgbClr val="006600"/>
            </a:solidFill>
            <a:prstDash val="solid"/>
            <a:headEnd type="none" w="med" len="med"/>
            <a:tailEnd type="none" w="med" len="med"/>
          </a:ln>
        </p:spPr>
      </p:sp>
      <p:sp>
        <p:nvSpPr>
          <p:cNvPr id="70675" name="直接连接符 70674"/>
          <p:cNvSpPr/>
          <p:nvPr/>
        </p:nvSpPr>
        <p:spPr>
          <a:xfrm flipH="1">
            <a:off x="1905000" y="2800350"/>
            <a:ext cx="2667000" cy="0"/>
          </a:xfrm>
          <a:prstGeom prst="line">
            <a:avLst/>
          </a:prstGeom>
          <a:ln w="19050" cap="flat" cmpd="sng">
            <a:solidFill>
              <a:srgbClr val="006600"/>
            </a:solidFill>
            <a:prstDash val="solid"/>
            <a:headEnd type="none" w="med" len="med"/>
            <a:tailEnd type="none" w="med" len="med"/>
          </a:ln>
        </p:spPr>
      </p:sp>
      <p:sp>
        <p:nvSpPr>
          <p:cNvPr id="70676" name="直接连接符 70675"/>
          <p:cNvSpPr/>
          <p:nvPr/>
        </p:nvSpPr>
        <p:spPr>
          <a:xfrm>
            <a:off x="1905000" y="2800350"/>
            <a:ext cx="0" cy="228600"/>
          </a:xfrm>
          <a:prstGeom prst="line">
            <a:avLst/>
          </a:prstGeom>
          <a:ln w="19050" cap="flat" cmpd="sng">
            <a:solidFill>
              <a:srgbClr val="006600"/>
            </a:solidFill>
            <a:prstDash val="solid"/>
            <a:headEnd type="none" w="med" len="med"/>
            <a:tailEnd type="none" w="med" len="med"/>
          </a:ln>
        </p:spPr>
      </p:sp>
      <p:sp>
        <p:nvSpPr>
          <p:cNvPr id="70677" name="直接连接符 70676"/>
          <p:cNvSpPr/>
          <p:nvPr/>
        </p:nvSpPr>
        <p:spPr>
          <a:xfrm>
            <a:off x="5334000" y="2343150"/>
            <a:ext cx="3124200" cy="0"/>
          </a:xfrm>
          <a:prstGeom prst="line">
            <a:avLst/>
          </a:prstGeom>
          <a:ln w="19050" cap="flat" cmpd="sng">
            <a:solidFill>
              <a:schemeClr val="tx1"/>
            </a:solidFill>
            <a:prstDash val="solid"/>
            <a:headEnd type="none" w="med" len="med"/>
            <a:tailEnd type="none" w="med" len="med"/>
          </a:ln>
        </p:spPr>
      </p:sp>
      <p:sp>
        <p:nvSpPr>
          <p:cNvPr id="70678" name="直接连接符 70677"/>
          <p:cNvSpPr/>
          <p:nvPr/>
        </p:nvSpPr>
        <p:spPr>
          <a:xfrm>
            <a:off x="8458200" y="2343150"/>
            <a:ext cx="0" cy="1524000"/>
          </a:xfrm>
          <a:prstGeom prst="line">
            <a:avLst/>
          </a:prstGeom>
          <a:ln w="19050" cap="flat" cmpd="sng">
            <a:solidFill>
              <a:schemeClr val="tx1"/>
            </a:solidFill>
            <a:prstDash val="solid"/>
            <a:headEnd type="none" w="med" len="med"/>
            <a:tailEnd type="none" w="med" len="med"/>
          </a:ln>
        </p:spPr>
      </p:sp>
      <p:sp>
        <p:nvSpPr>
          <p:cNvPr id="70679" name="直接连接符 70678"/>
          <p:cNvSpPr/>
          <p:nvPr/>
        </p:nvSpPr>
        <p:spPr>
          <a:xfrm flipH="1">
            <a:off x="7848600" y="3867150"/>
            <a:ext cx="609600" cy="0"/>
          </a:xfrm>
          <a:prstGeom prst="line">
            <a:avLst/>
          </a:prstGeom>
          <a:ln w="19050" cap="flat" cmpd="sng">
            <a:solidFill>
              <a:schemeClr val="tx1"/>
            </a:solidFill>
            <a:prstDash val="soli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box(in)">
                                      <p:cBhvr>
                                        <p:cTn id="7" dur="500"/>
                                        <p:tgtEl>
                                          <p:spTgt spid="70666"/>
                                        </p:tgtEl>
                                      </p:cBhvr>
                                    </p:animEffect>
                                  </p:childTnLst>
                                </p:cTn>
                              </p:par>
                              <p:par>
                                <p:cTn id="8" presetID="4" presetClass="entr" presetSubtype="16" fill="hold" nodeType="withEffect">
                                  <p:stCondLst>
                                    <p:cond delay="0"/>
                                  </p:stCondLst>
                                  <p:childTnLst>
                                    <p:set>
                                      <p:cBhvr>
                                        <p:cTn id="9" dur="1" fill="hold">
                                          <p:stCondLst>
                                            <p:cond delay="0"/>
                                          </p:stCondLst>
                                        </p:cTn>
                                        <p:tgtEl>
                                          <p:spTgt spid="70667"/>
                                        </p:tgtEl>
                                        <p:attrNameLst>
                                          <p:attrName>style.visibility</p:attrName>
                                        </p:attrNameLst>
                                      </p:cBhvr>
                                      <p:to>
                                        <p:strVal val="visible"/>
                                      </p:to>
                                    </p:set>
                                    <p:animEffect transition="in" filter="box(in)">
                                      <p:cBhvr>
                                        <p:cTn id="10" dur="500"/>
                                        <p:tgtEl>
                                          <p:spTgt spid="70667"/>
                                        </p:tgtEl>
                                      </p:cBhvr>
                                    </p:animEffect>
                                  </p:childTnLst>
                                </p:cTn>
                              </p:par>
                              <p:par>
                                <p:cTn id="11" presetID="4" presetClass="entr" presetSubtype="16" fill="hold" nodeType="withEffect">
                                  <p:stCondLst>
                                    <p:cond delay="0"/>
                                  </p:stCondLst>
                                  <p:childTnLst>
                                    <p:set>
                                      <p:cBhvr>
                                        <p:cTn id="12" dur="1" fill="hold">
                                          <p:stCondLst>
                                            <p:cond delay="0"/>
                                          </p:stCondLst>
                                        </p:cTn>
                                        <p:tgtEl>
                                          <p:spTgt spid="70668"/>
                                        </p:tgtEl>
                                        <p:attrNameLst>
                                          <p:attrName>style.visibility</p:attrName>
                                        </p:attrNameLst>
                                      </p:cBhvr>
                                      <p:to>
                                        <p:strVal val="visible"/>
                                      </p:to>
                                    </p:set>
                                    <p:animEffect transition="in" filter="box(in)">
                                      <p:cBhvr>
                                        <p:cTn id="13" dur="500"/>
                                        <p:tgtEl>
                                          <p:spTgt spid="7066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0661"/>
                                        </p:tgtEl>
                                        <p:attrNameLst>
                                          <p:attrName>style.visibility</p:attrName>
                                        </p:attrNameLst>
                                      </p:cBhvr>
                                      <p:to>
                                        <p:strVal val="visible"/>
                                      </p:to>
                                    </p:set>
                                    <p:animEffect transition="in" filter="box(in)">
                                      <p:cBhvr>
                                        <p:cTn id="16" dur="500"/>
                                        <p:tgtEl>
                                          <p:spTgt spid="7066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70670"/>
                                        </p:tgtEl>
                                        <p:attrNameLst>
                                          <p:attrName>style.visibility</p:attrName>
                                        </p:attrNameLst>
                                      </p:cBhvr>
                                      <p:to>
                                        <p:strVal val="visible"/>
                                      </p:to>
                                    </p:set>
                                    <p:anim calcmode="lin" valueType="num">
                                      <p:cBhvr>
                                        <p:cTn id="21" dur="500" fill="hold"/>
                                        <p:tgtEl>
                                          <p:spTgt spid="70670"/>
                                        </p:tgtEl>
                                        <p:attrNameLst>
                                          <p:attrName>ppt_w</p:attrName>
                                        </p:attrNameLst>
                                      </p:cBhvr>
                                      <p:tavLst>
                                        <p:tav tm="0">
                                          <p:val>
                                            <p:fltVal val="0.000000"/>
                                          </p:val>
                                        </p:tav>
                                        <p:tav tm="100000">
                                          <p:val>
                                            <p:strVal val="#ppt_w"/>
                                          </p:val>
                                        </p:tav>
                                      </p:tavLst>
                                    </p:anim>
                                    <p:anim calcmode="lin" valueType="num">
                                      <p:cBhvr>
                                        <p:cTn id="22" dur="500" fill="hold"/>
                                        <p:tgtEl>
                                          <p:spTgt spid="70670"/>
                                        </p:tgtEl>
                                        <p:attrNameLst>
                                          <p:attrName>ppt_h</p:attrName>
                                        </p:attrNameLst>
                                      </p:cBhvr>
                                      <p:tavLst>
                                        <p:tav tm="0">
                                          <p:val>
                                            <p:fltVal val="0.00000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70671"/>
                                        </p:tgtEl>
                                        <p:attrNameLst>
                                          <p:attrName>style.visibility</p:attrName>
                                        </p:attrNameLst>
                                      </p:cBhvr>
                                      <p:to>
                                        <p:strVal val="visible"/>
                                      </p:to>
                                    </p:set>
                                    <p:anim calcmode="lin" valueType="num">
                                      <p:cBhvr>
                                        <p:cTn id="25" dur="500" fill="hold"/>
                                        <p:tgtEl>
                                          <p:spTgt spid="70671"/>
                                        </p:tgtEl>
                                        <p:attrNameLst>
                                          <p:attrName>ppt_w</p:attrName>
                                        </p:attrNameLst>
                                      </p:cBhvr>
                                      <p:tavLst>
                                        <p:tav tm="0">
                                          <p:val>
                                            <p:fltVal val="0.000000"/>
                                          </p:val>
                                        </p:tav>
                                        <p:tav tm="100000">
                                          <p:val>
                                            <p:strVal val="#ppt_w"/>
                                          </p:val>
                                        </p:tav>
                                      </p:tavLst>
                                    </p:anim>
                                    <p:anim calcmode="lin" valueType="num">
                                      <p:cBhvr>
                                        <p:cTn id="26" dur="500" fill="hold"/>
                                        <p:tgtEl>
                                          <p:spTgt spid="70671"/>
                                        </p:tgtEl>
                                        <p:attrNameLst>
                                          <p:attrName>ppt_h</p:attrName>
                                        </p:attrNameLst>
                                      </p:cBhvr>
                                      <p:tavLst>
                                        <p:tav tm="0">
                                          <p:val>
                                            <p:fltVal val="0.000000"/>
                                          </p:val>
                                        </p:tav>
                                        <p:tav tm="100000">
                                          <p:val>
                                            <p:strVal val="#ppt_h"/>
                                          </p:val>
                                        </p:tav>
                                      </p:tavLst>
                                    </p:anim>
                                  </p:childTnLst>
                                </p:cTn>
                              </p:par>
                              <p:par>
                                <p:cTn id="27" presetID="29" presetClass="entr" presetSubtype="0" fill="hold" grpId="0" nodeType="withEffect">
                                  <p:stCondLst>
                                    <p:cond delay="0"/>
                                  </p:stCondLst>
                                  <p:childTnLst>
                                    <p:set>
                                      <p:cBhvr>
                                        <p:cTn id="28" dur="1" fill="hold">
                                          <p:stCondLst>
                                            <p:cond delay="0"/>
                                          </p:stCondLst>
                                        </p:cTn>
                                        <p:tgtEl>
                                          <p:spTgt spid="70662"/>
                                        </p:tgtEl>
                                        <p:attrNameLst>
                                          <p:attrName>style.visibility</p:attrName>
                                        </p:attrNameLst>
                                      </p:cBhvr>
                                      <p:to>
                                        <p:strVal val="visible"/>
                                      </p:to>
                                    </p:set>
                                    <p:anim calcmode="lin" valueType="num">
                                      <p:cBhvr>
                                        <p:cTn id="29" dur="1000" fill="hold"/>
                                        <p:tgtEl>
                                          <p:spTgt spid="70662"/>
                                        </p:tgtEl>
                                        <p:attrNameLst>
                                          <p:attrName>ppt_x</p:attrName>
                                        </p:attrNameLst>
                                      </p:cBhvr>
                                      <p:tavLst>
                                        <p:tav tm="0">
                                          <p:val>
                                            <p:strVal val="#ppt_x-.2"/>
                                          </p:val>
                                        </p:tav>
                                        <p:tav tm="100000">
                                          <p:val>
                                            <p:strVal val="#ppt_x"/>
                                          </p:val>
                                        </p:tav>
                                      </p:tavLst>
                                    </p:anim>
                                    <p:anim calcmode="lin" valueType="num">
                                      <p:cBhvr>
                                        <p:cTn id="30" dur="1000" fill="hold"/>
                                        <p:tgtEl>
                                          <p:spTgt spid="7066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70662"/>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70672"/>
                                        </p:tgtEl>
                                        <p:attrNameLst>
                                          <p:attrName>style.visibility</p:attrName>
                                        </p:attrNameLst>
                                      </p:cBhvr>
                                      <p:to>
                                        <p:strVal val="visible"/>
                                      </p:to>
                                    </p:set>
                                    <p:anim calcmode="lin" valueType="num">
                                      <p:cBhvr>
                                        <p:cTn id="36" dur="1000" fill="hold"/>
                                        <p:tgtEl>
                                          <p:spTgt spid="70672"/>
                                        </p:tgtEl>
                                        <p:attrNameLst>
                                          <p:attrName>ppt_x</p:attrName>
                                        </p:attrNameLst>
                                      </p:cBhvr>
                                      <p:tavLst>
                                        <p:tav tm="0">
                                          <p:val>
                                            <p:strVal val="#ppt_x-.2"/>
                                          </p:val>
                                        </p:tav>
                                        <p:tav tm="100000">
                                          <p:val>
                                            <p:strVal val="#ppt_x"/>
                                          </p:val>
                                        </p:tav>
                                      </p:tavLst>
                                    </p:anim>
                                    <p:anim calcmode="lin" valueType="num">
                                      <p:cBhvr>
                                        <p:cTn id="37" dur="1000" fill="hold"/>
                                        <p:tgtEl>
                                          <p:spTgt spid="7067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70672"/>
                                        </p:tgtEl>
                                      </p:cBhvr>
                                    </p:animEffect>
                                  </p:childTnLst>
                                </p:cTn>
                              </p:par>
                              <p:par>
                                <p:cTn id="39" presetID="29" presetClass="entr" presetSubtype="0" fill="hold" nodeType="withEffect">
                                  <p:stCondLst>
                                    <p:cond delay="0"/>
                                  </p:stCondLst>
                                  <p:childTnLst>
                                    <p:set>
                                      <p:cBhvr>
                                        <p:cTn id="40" dur="1" fill="hold">
                                          <p:stCondLst>
                                            <p:cond delay="0"/>
                                          </p:stCondLst>
                                        </p:cTn>
                                        <p:tgtEl>
                                          <p:spTgt spid="70673"/>
                                        </p:tgtEl>
                                        <p:attrNameLst>
                                          <p:attrName>style.visibility</p:attrName>
                                        </p:attrNameLst>
                                      </p:cBhvr>
                                      <p:to>
                                        <p:strVal val="visible"/>
                                      </p:to>
                                    </p:set>
                                    <p:anim calcmode="lin" valueType="num">
                                      <p:cBhvr>
                                        <p:cTn id="41" dur="1000" fill="hold"/>
                                        <p:tgtEl>
                                          <p:spTgt spid="70673"/>
                                        </p:tgtEl>
                                        <p:attrNameLst>
                                          <p:attrName>ppt_x</p:attrName>
                                        </p:attrNameLst>
                                      </p:cBhvr>
                                      <p:tavLst>
                                        <p:tav tm="0">
                                          <p:val>
                                            <p:strVal val="#ppt_x-.2"/>
                                          </p:val>
                                        </p:tav>
                                        <p:tav tm="100000">
                                          <p:val>
                                            <p:strVal val="#ppt_x"/>
                                          </p:val>
                                        </p:tav>
                                      </p:tavLst>
                                    </p:anim>
                                    <p:anim calcmode="lin" valueType="num">
                                      <p:cBhvr>
                                        <p:cTn id="42" dur="1000" fill="hold"/>
                                        <p:tgtEl>
                                          <p:spTgt spid="70673"/>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0673"/>
                                        </p:tgtEl>
                                      </p:cBhvr>
                                    </p:animEffect>
                                  </p:childTnLst>
                                </p:cTn>
                              </p:par>
                              <p:par>
                                <p:cTn id="44" presetID="29" presetClass="entr" presetSubtype="0" fill="hold" grpId="0" nodeType="withEffect">
                                  <p:stCondLst>
                                    <p:cond delay="0"/>
                                  </p:stCondLst>
                                  <p:childTnLst>
                                    <p:set>
                                      <p:cBhvr>
                                        <p:cTn id="45" dur="1" fill="hold">
                                          <p:stCondLst>
                                            <p:cond delay="0"/>
                                          </p:stCondLst>
                                        </p:cTn>
                                        <p:tgtEl>
                                          <p:spTgt spid="70663"/>
                                        </p:tgtEl>
                                        <p:attrNameLst>
                                          <p:attrName>style.visibility</p:attrName>
                                        </p:attrNameLst>
                                      </p:cBhvr>
                                      <p:to>
                                        <p:strVal val="visible"/>
                                      </p:to>
                                    </p:set>
                                    <p:anim calcmode="lin" valueType="num">
                                      <p:cBhvr>
                                        <p:cTn id="46" dur="1000" fill="hold"/>
                                        <p:tgtEl>
                                          <p:spTgt spid="70663"/>
                                        </p:tgtEl>
                                        <p:attrNameLst>
                                          <p:attrName>ppt_x</p:attrName>
                                        </p:attrNameLst>
                                      </p:cBhvr>
                                      <p:tavLst>
                                        <p:tav tm="0">
                                          <p:val>
                                            <p:strVal val="#ppt_x-.2"/>
                                          </p:val>
                                        </p:tav>
                                        <p:tav tm="100000">
                                          <p:val>
                                            <p:strVal val="#ppt_x"/>
                                          </p:val>
                                        </p:tav>
                                      </p:tavLst>
                                    </p:anim>
                                    <p:anim calcmode="lin" valueType="num">
                                      <p:cBhvr>
                                        <p:cTn id="47" dur="1000" fill="hold"/>
                                        <p:tgtEl>
                                          <p:spTgt spid="70663"/>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63"/>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70674"/>
                                        </p:tgtEl>
                                        <p:attrNameLst>
                                          <p:attrName>style.visibility</p:attrName>
                                        </p:attrNameLst>
                                      </p:cBhvr>
                                      <p:to>
                                        <p:strVal val="visible"/>
                                      </p:to>
                                    </p:set>
                                    <p:animEffect transition="in" filter="box(in)">
                                      <p:cBhvr>
                                        <p:cTn id="53" dur="500"/>
                                        <p:tgtEl>
                                          <p:spTgt spid="70674"/>
                                        </p:tgtEl>
                                      </p:cBhvr>
                                    </p:animEffect>
                                  </p:childTnLst>
                                </p:cTn>
                              </p:par>
                              <p:par>
                                <p:cTn id="54" presetID="4" presetClass="entr" presetSubtype="16" fill="hold" nodeType="withEffect">
                                  <p:stCondLst>
                                    <p:cond delay="0"/>
                                  </p:stCondLst>
                                  <p:childTnLst>
                                    <p:set>
                                      <p:cBhvr>
                                        <p:cTn id="55" dur="1" fill="hold">
                                          <p:stCondLst>
                                            <p:cond delay="0"/>
                                          </p:stCondLst>
                                        </p:cTn>
                                        <p:tgtEl>
                                          <p:spTgt spid="70675"/>
                                        </p:tgtEl>
                                        <p:attrNameLst>
                                          <p:attrName>style.visibility</p:attrName>
                                        </p:attrNameLst>
                                      </p:cBhvr>
                                      <p:to>
                                        <p:strVal val="visible"/>
                                      </p:to>
                                    </p:set>
                                    <p:animEffect transition="in" filter="box(in)">
                                      <p:cBhvr>
                                        <p:cTn id="56" dur="500"/>
                                        <p:tgtEl>
                                          <p:spTgt spid="70675"/>
                                        </p:tgtEl>
                                      </p:cBhvr>
                                    </p:animEffect>
                                  </p:childTnLst>
                                </p:cTn>
                              </p:par>
                              <p:par>
                                <p:cTn id="57" presetID="4" presetClass="entr" presetSubtype="16" fill="hold" nodeType="withEffect">
                                  <p:stCondLst>
                                    <p:cond delay="0"/>
                                  </p:stCondLst>
                                  <p:childTnLst>
                                    <p:set>
                                      <p:cBhvr>
                                        <p:cTn id="58" dur="1" fill="hold">
                                          <p:stCondLst>
                                            <p:cond delay="0"/>
                                          </p:stCondLst>
                                        </p:cTn>
                                        <p:tgtEl>
                                          <p:spTgt spid="70676"/>
                                        </p:tgtEl>
                                        <p:attrNameLst>
                                          <p:attrName>style.visibility</p:attrName>
                                        </p:attrNameLst>
                                      </p:cBhvr>
                                      <p:to>
                                        <p:strVal val="visible"/>
                                      </p:to>
                                    </p:set>
                                    <p:animEffect transition="in" filter="box(in)">
                                      <p:cBhvr>
                                        <p:cTn id="59" dur="500"/>
                                        <p:tgtEl>
                                          <p:spTgt spid="70676"/>
                                        </p:tgtEl>
                                      </p:cBhvr>
                                    </p:animEffect>
                                  </p:childTnLst>
                                </p:cTn>
                              </p:par>
                              <p:par>
                                <p:cTn id="60" presetID="29" presetClass="entr" presetSubtype="0" fill="hold" grpId="0" nodeType="withEffect">
                                  <p:stCondLst>
                                    <p:cond delay="0"/>
                                  </p:stCondLst>
                                  <p:childTnLst>
                                    <p:set>
                                      <p:cBhvr>
                                        <p:cTn id="61" dur="1" fill="hold">
                                          <p:stCondLst>
                                            <p:cond delay="0"/>
                                          </p:stCondLst>
                                        </p:cTn>
                                        <p:tgtEl>
                                          <p:spTgt spid="70664"/>
                                        </p:tgtEl>
                                        <p:attrNameLst>
                                          <p:attrName>style.visibility</p:attrName>
                                        </p:attrNameLst>
                                      </p:cBhvr>
                                      <p:to>
                                        <p:strVal val="visible"/>
                                      </p:to>
                                    </p:set>
                                    <p:anim calcmode="lin" valueType="num">
                                      <p:cBhvr>
                                        <p:cTn id="62" dur="1000" fill="hold"/>
                                        <p:tgtEl>
                                          <p:spTgt spid="70664"/>
                                        </p:tgtEl>
                                        <p:attrNameLst>
                                          <p:attrName>ppt_x</p:attrName>
                                        </p:attrNameLst>
                                      </p:cBhvr>
                                      <p:tavLst>
                                        <p:tav tm="0">
                                          <p:val>
                                            <p:strVal val="#ppt_x-.2"/>
                                          </p:val>
                                        </p:tav>
                                        <p:tav tm="100000">
                                          <p:val>
                                            <p:strVal val="#ppt_x"/>
                                          </p:val>
                                        </p:tav>
                                      </p:tavLst>
                                    </p:anim>
                                    <p:anim calcmode="lin" valueType="num">
                                      <p:cBhvr>
                                        <p:cTn id="63" dur="1000" fill="hold"/>
                                        <p:tgtEl>
                                          <p:spTgt spid="70664"/>
                                        </p:tgtEl>
                                        <p:attrNameLst>
                                          <p:attrName>ppt_y</p:attrName>
                                        </p:attrNameLst>
                                      </p:cBhvr>
                                      <p:tavLst>
                                        <p:tav tm="0">
                                          <p:val>
                                            <p:strVal val="#ppt_y"/>
                                          </p:val>
                                        </p:tav>
                                        <p:tav tm="100000">
                                          <p:val>
                                            <p:strVal val="#ppt_y"/>
                                          </p:val>
                                        </p:tav>
                                      </p:tavLst>
                                    </p:anim>
                                    <p:animEffect transition="in" filter="wipe(right)" prLst="gradientSize: 0.1">
                                      <p:cBhvr>
                                        <p:cTn id="64" dur="1000"/>
                                        <p:tgtEl>
                                          <p:spTgt spid="7066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70677"/>
                                        </p:tgtEl>
                                        <p:attrNameLst>
                                          <p:attrName>style.visibility</p:attrName>
                                        </p:attrNameLst>
                                      </p:cBhvr>
                                      <p:to>
                                        <p:strVal val="visible"/>
                                      </p:to>
                                    </p:set>
                                    <p:animEffect transition="in" filter="box(in)">
                                      <p:cBhvr>
                                        <p:cTn id="69" dur="500"/>
                                        <p:tgtEl>
                                          <p:spTgt spid="70677"/>
                                        </p:tgtEl>
                                      </p:cBhvr>
                                    </p:animEffect>
                                  </p:childTnLst>
                                </p:cTn>
                              </p:par>
                              <p:par>
                                <p:cTn id="70" presetID="4" presetClass="entr" presetSubtype="16" fill="hold" nodeType="withEffect">
                                  <p:stCondLst>
                                    <p:cond delay="0"/>
                                  </p:stCondLst>
                                  <p:childTnLst>
                                    <p:set>
                                      <p:cBhvr>
                                        <p:cTn id="71" dur="1" fill="hold">
                                          <p:stCondLst>
                                            <p:cond delay="0"/>
                                          </p:stCondLst>
                                        </p:cTn>
                                        <p:tgtEl>
                                          <p:spTgt spid="70678"/>
                                        </p:tgtEl>
                                        <p:attrNameLst>
                                          <p:attrName>style.visibility</p:attrName>
                                        </p:attrNameLst>
                                      </p:cBhvr>
                                      <p:to>
                                        <p:strVal val="visible"/>
                                      </p:to>
                                    </p:set>
                                    <p:animEffect transition="in" filter="box(in)">
                                      <p:cBhvr>
                                        <p:cTn id="72" dur="500"/>
                                        <p:tgtEl>
                                          <p:spTgt spid="70678"/>
                                        </p:tgtEl>
                                      </p:cBhvr>
                                    </p:animEffect>
                                  </p:childTnLst>
                                </p:cTn>
                              </p:par>
                              <p:par>
                                <p:cTn id="73" presetID="4" presetClass="entr" presetSubtype="16" fill="hold" nodeType="withEffect">
                                  <p:stCondLst>
                                    <p:cond delay="0"/>
                                  </p:stCondLst>
                                  <p:childTnLst>
                                    <p:set>
                                      <p:cBhvr>
                                        <p:cTn id="74" dur="1" fill="hold">
                                          <p:stCondLst>
                                            <p:cond delay="0"/>
                                          </p:stCondLst>
                                        </p:cTn>
                                        <p:tgtEl>
                                          <p:spTgt spid="70679"/>
                                        </p:tgtEl>
                                        <p:attrNameLst>
                                          <p:attrName>style.visibility</p:attrName>
                                        </p:attrNameLst>
                                      </p:cBhvr>
                                      <p:to>
                                        <p:strVal val="visible"/>
                                      </p:to>
                                    </p:set>
                                    <p:animEffect transition="in" filter="box(in)">
                                      <p:cBhvr>
                                        <p:cTn id="75" dur="500"/>
                                        <p:tgtEl>
                                          <p:spTgt spid="70679"/>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70665"/>
                                        </p:tgtEl>
                                        <p:attrNameLst>
                                          <p:attrName>style.visibility</p:attrName>
                                        </p:attrNameLst>
                                      </p:cBhvr>
                                      <p:to>
                                        <p:strVal val="visible"/>
                                      </p:to>
                                    </p:set>
                                    <p:animEffect transition="in" filter="box(in)">
                                      <p:cBhvr>
                                        <p:cTn id="78" dur="5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P spid="70662" grpId="0" animBg="1"/>
      <p:bldP spid="70663" grpId="0" animBg="1"/>
      <p:bldP spid="70664" grpId="0" animBg="1"/>
      <p:bldP spid="706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2708" name="文本框 72707"/>
          <p:cNvSpPr txBox="1"/>
          <p:nvPr/>
        </p:nvSpPr>
        <p:spPr>
          <a:xfrm>
            <a:off x="3810000" y="1962150"/>
            <a:ext cx="5105400" cy="641350"/>
          </a:xfrm>
          <a:prstGeom prst="rect">
            <a:avLst/>
          </a:prstGeom>
          <a:noFill/>
          <a:ln w="9525">
            <a:noFill/>
          </a:ln>
        </p:spPr>
        <p:txBody>
          <a:bodyPr>
            <a:spAutoFit/>
          </a:bodyPr>
          <a:p>
            <a:pPr>
              <a:spcBef>
                <a:spcPct val="50000"/>
              </a:spcBef>
            </a:pPr>
            <a:r>
              <a:rPr lang="en-US" altLang="zh-CN" sz="2000" b="1">
                <a:solidFill>
                  <a:schemeClr val="bg1"/>
                </a:solidFill>
                <a:latin typeface="微软雅黑" panose="020B0503020204020204" pitchFamily="34" charset="-122"/>
                <a:ea typeface="微软雅黑" panose="020B0503020204020204" pitchFamily="34" charset="-122"/>
              </a:rPr>
              <a:t>Berlin</a:t>
            </a:r>
            <a:r>
              <a:rPr lang="zh-CN" altLang="en-US" sz="1800" b="1" dirty="0">
                <a:solidFill>
                  <a:schemeClr val="bg1"/>
                </a:solidFill>
                <a:latin typeface="微软雅黑" panose="020B0503020204020204" pitchFamily="34" charset="-122"/>
                <a:ea typeface="微软雅黑" panose="020B0503020204020204" pitchFamily="34" charset="-122"/>
              </a:rPr>
              <a:t>：</a:t>
            </a:r>
            <a:r>
              <a:rPr lang="en-US" altLang="zh-CN" sz="1600" b="1">
                <a:solidFill>
                  <a:schemeClr val="bg1"/>
                </a:solidFill>
                <a:latin typeface="微软雅黑" panose="020B0503020204020204" pitchFamily="34" charset="-122"/>
                <a:ea typeface="微软雅黑" panose="020B0503020204020204" pitchFamily="34" charset="-122"/>
              </a:rPr>
              <a:t>Die </a:t>
            </a:r>
            <a:r>
              <a:rPr lang="en-US" altLang="zh-CN" sz="1600" b="1" err="1">
                <a:solidFill>
                  <a:schemeClr val="bg1"/>
                </a:solidFill>
                <a:latin typeface="微软雅黑" panose="020B0503020204020204" pitchFamily="34" charset="-122"/>
                <a:ea typeface="微软雅黑" panose="020B0503020204020204" pitchFamily="34" charset="-122"/>
              </a:rPr>
              <a:t>Hauptstadt</a:t>
            </a:r>
            <a:r>
              <a:rPr lang="en-US" altLang="zh-CN" sz="1600" b="1">
                <a:solidFill>
                  <a:schemeClr val="bg1"/>
                </a:solidFill>
                <a:latin typeface="微软雅黑" panose="020B0503020204020204" pitchFamily="34" charset="-122"/>
                <a:ea typeface="微软雅黑" panose="020B0503020204020204" pitchFamily="34" charset="-122"/>
              </a:rPr>
              <a:t> und </a:t>
            </a:r>
            <a:r>
              <a:rPr lang="en-US" altLang="zh-CN" sz="1600" b="1" err="1">
                <a:solidFill>
                  <a:schemeClr val="bg1"/>
                </a:solidFill>
                <a:latin typeface="微软雅黑" panose="020B0503020204020204" pitchFamily="34" charset="-122"/>
                <a:ea typeface="微软雅黑" panose="020B0503020204020204" pitchFamily="34" charset="-122"/>
              </a:rPr>
              <a:t>größte</a:t>
            </a:r>
            <a:r>
              <a:rPr lang="en-US" altLang="zh-CN" sz="1600" b="1">
                <a:solidFill>
                  <a:schemeClr val="bg1"/>
                </a:solidFill>
                <a:latin typeface="微软雅黑" panose="020B0503020204020204" pitchFamily="34" charset="-122"/>
                <a:ea typeface="微软雅黑" panose="020B0503020204020204" pitchFamily="34" charset="-122"/>
              </a:rPr>
              <a:t> </a:t>
            </a:r>
            <a:r>
              <a:rPr lang="en-US" altLang="zh-CN" sz="1600" b="1" err="1">
                <a:solidFill>
                  <a:schemeClr val="bg1"/>
                </a:solidFill>
                <a:latin typeface="微软雅黑" panose="020B0503020204020204" pitchFamily="34" charset="-122"/>
                <a:ea typeface="微软雅黑" panose="020B0503020204020204" pitchFamily="34" charset="-122"/>
              </a:rPr>
              <a:t>stadt</a:t>
            </a:r>
            <a:r>
              <a:rPr lang="en-US" altLang="zh-CN" sz="1600" b="1">
                <a:solidFill>
                  <a:schemeClr val="bg1"/>
                </a:solidFill>
                <a:latin typeface="微软雅黑" panose="020B0503020204020204" pitchFamily="34" charset="-122"/>
                <a:ea typeface="微软雅黑" panose="020B0503020204020204" pitchFamily="34" charset="-122"/>
              </a:rPr>
              <a:t> von      Deutschland</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72709" name="文本框 72708"/>
          <p:cNvSpPr txBox="1"/>
          <p:nvPr/>
        </p:nvSpPr>
        <p:spPr>
          <a:xfrm>
            <a:off x="4038600" y="2647950"/>
            <a:ext cx="5562600" cy="1373188"/>
          </a:xfrm>
          <a:prstGeom prst="rect">
            <a:avLst/>
          </a:prstGeom>
          <a:noFill/>
          <a:ln w="9525">
            <a:noFill/>
          </a:ln>
        </p:spPr>
        <p:txBody>
          <a:bodyPr>
            <a:spAutoFit/>
          </a:bodyPr>
          <a:p>
            <a:pPr>
              <a:spcBef>
                <a:spcPct val="50000"/>
              </a:spcBef>
            </a:pPr>
            <a:r>
              <a:rPr lang="de-DE" altLang="zh-CN" b="1" dirty="0">
                <a:solidFill>
                  <a:srgbClr val="76ADAE"/>
                </a:solidFill>
                <a:latin typeface="Arial" panose="020B0604020202020204" pitchFamily="34" charset="0"/>
                <a:ea typeface="微软雅黑" panose="020B0503020204020204" pitchFamily="34" charset="-122"/>
              </a:rPr>
              <a:t>Im Nordosten des Landes </a:t>
            </a:r>
            <a:endParaRPr lang="de-DE" altLang="zh-CN" b="1" dirty="0">
              <a:solidFill>
                <a:srgbClr val="76ADAE"/>
              </a:solidFill>
              <a:latin typeface="Arial" panose="020B0604020202020204" pitchFamily="34" charset="0"/>
              <a:ea typeface="微软雅黑" panose="020B0503020204020204" pitchFamily="34" charset="-122"/>
            </a:endParaRPr>
          </a:p>
          <a:p>
            <a:pPr>
              <a:spcBef>
                <a:spcPct val="50000"/>
              </a:spcBef>
            </a:pPr>
            <a:r>
              <a:rPr lang="de-DE" altLang="zh-CN" b="1" dirty="0">
                <a:solidFill>
                  <a:srgbClr val="76ADAE"/>
                </a:solidFill>
                <a:latin typeface="Arial" panose="020B0604020202020204" pitchFamily="34" charset="0"/>
                <a:ea typeface="微软雅黑" panose="020B0503020204020204" pitchFamily="34" charset="-122"/>
              </a:rPr>
              <a:t>Die schöne Landschaft hier ist mehr und mehr Touristen fasziniert </a:t>
            </a:r>
            <a:endParaRPr lang="de-DE" altLang="zh-CN" b="1" dirty="0">
              <a:solidFill>
                <a:srgbClr val="76ADAE"/>
              </a:solidFill>
              <a:latin typeface="Arial" panose="020B0604020202020204" pitchFamily="34" charset="0"/>
              <a:ea typeface="微软雅黑" panose="020B0503020204020204" pitchFamily="34" charset="-122"/>
            </a:endParaRPr>
          </a:p>
          <a:p>
            <a:pPr>
              <a:spcBef>
                <a:spcPct val="50000"/>
              </a:spcBef>
            </a:pPr>
            <a:r>
              <a:rPr lang="de-DE" altLang="zh-CN" b="1" dirty="0">
                <a:solidFill>
                  <a:srgbClr val="76ADAE"/>
                </a:solidFill>
                <a:latin typeface="Arial" panose="020B0604020202020204" pitchFamily="34" charset="0"/>
                <a:ea typeface="微软雅黑" panose="020B0503020204020204" pitchFamily="34" charset="-122"/>
              </a:rPr>
              <a:t>Berlin hat rasent entwickelt seit dem Fall der Berliner Mauer </a:t>
            </a:r>
            <a:endParaRPr lang="de-DE" altLang="zh-CN" b="1" dirty="0">
              <a:solidFill>
                <a:srgbClr val="76ADAE"/>
              </a:solidFill>
              <a:latin typeface="Arial" panose="020B0604020202020204" pitchFamily="34" charset="0"/>
              <a:ea typeface="微软雅黑" panose="020B0503020204020204" pitchFamily="34" charset="-122"/>
            </a:endParaRPr>
          </a:p>
          <a:p>
            <a:pPr>
              <a:spcBef>
                <a:spcPct val="50000"/>
              </a:spcBef>
            </a:pPr>
            <a:r>
              <a:rPr lang="de-DE" altLang="zh-CN" b="1" dirty="0">
                <a:solidFill>
                  <a:srgbClr val="76ADAE"/>
                </a:solidFill>
                <a:latin typeface="Arial" panose="020B0604020202020204" pitchFamily="34" charset="0"/>
                <a:ea typeface="微软雅黑" panose="020B0503020204020204" pitchFamily="34" charset="-122"/>
              </a:rPr>
              <a:t>Es zieht die besten und talentvollen Personen aus der ganzen Welt </a:t>
            </a:r>
            <a:endParaRPr lang="de-DE" altLang="zh-CN" b="1" dirty="0">
              <a:solidFill>
                <a:srgbClr val="76ADAE"/>
              </a:solidFill>
              <a:latin typeface="Arial" panose="020B0604020202020204" pitchFamily="34" charset="0"/>
              <a:ea typeface="微软雅黑" panose="020B0503020204020204" pitchFamily="34" charset="-122"/>
            </a:endParaRPr>
          </a:p>
          <a:p>
            <a:pPr>
              <a:spcBef>
                <a:spcPct val="50000"/>
              </a:spcBef>
            </a:pPr>
            <a:r>
              <a:rPr lang="de-DE" altLang="zh-CN" b="1" dirty="0">
                <a:solidFill>
                  <a:srgbClr val="76ADAE"/>
                </a:solidFill>
                <a:latin typeface="Arial" panose="020B0604020202020204" pitchFamily="34" charset="0"/>
                <a:ea typeface="微软雅黑" panose="020B0503020204020204" pitchFamily="34" charset="-122"/>
              </a:rPr>
              <a:t>und auch viele Besucher</a:t>
            </a:r>
            <a:endParaRPr lang="en-US" altLang="zh-CN" b="1">
              <a:solidFill>
                <a:srgbClr val="76ADAE"/>
              </a:solidFill>
              <a:latin typeface="Arial" panose="020B0604020202020204" pitchFamily="34" charset="0"/>
              <a:ea typeface="微软雅黑" panose="020B0503020204020204" pitchFamily="34" charset="-122"/>
            </a:endParaRPr>
          </a:p>
        </p:txBody>
      </p:sp>
      <p:sp>
        <p:nvSpPr>
          <p:cNvPr id="72711" name="文本框 72710"/>
          <p:cNvSpPr txBox="1"/>
          <p:nvPr/>
        </p:nvSpPr>
        <p:spPr>
          <a:xfrm>
            <a:off x="4114800" y="819150"/>
            <a:ext cx="4572000" cy="1006475"/>
          </a:xfrm>
          <a:prstGeom prst="rect">
            <a:avLst/>
          </a:prstGeom>
          <a:noFill/>
          <a:ln w="9525">
            <a:noFill/>
          </a:ln>
        </p:spPr>
        <p:txBody>
          <a:bodyPr>
            <a:spAutoFit/>
          </a:bodyPr>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古老与现代相融合</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文化与艺术魅力交相辉映</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自从柏林墙倒塌之后，它突飞猛进地发展，吸引着世上最优秀和聪明的人才，从艺术家到科学家到建筑设计师，还有大批的游客</a:t>
            </a:r>
            <a:endParaRPr lang="zh-CN" altLang="en-US" b="1" dirty="0">
              <a:solidFill>
                <a:srgbClr val="76ADAE"/>
              </a:solidFill>
              <a:latin typeface="Arial" panose="020B0604020202020204" pitchFamily="34" charset="0"/>
              <a:ea typeface="微软雅黑" panose="020B0503020204020204" pitchFamily="34" charset="-122"/>
            </a:endParaRPr>
          </a:p>
        </p:txBody>
      </p:sp>
      <p:pic>
        <p:nvPicPr>
          <p:cNvPr id="72713" name="图片 72712" descr="柏林2"/>
          <p:cNvPicPr>
            <a:picLocks noChangeAspect="1"/>
          </p:cNvPicPr>
          <p:nvPr/>
        </p:nvPicPr>
        <p:blipFill>
          <a:blip r:embed="rId2"/>
          <a:stretch>
            <a:fillRect/>
          </a:stretch>
        </p:blipFill>
        <p:spPr>
          <a:xfrm>
            <a:off x="228600" y="514350"/>
            <a:ext cx="3138488" cy="23542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72711">
                                            <p:txEl>
                                              <p:charRg st="0" end="9"/>
                                            </p:txEl>
                                          </p:spTgt>
                                        </p:tgtEl>
                                        <p:attrNameLst>
                                          <p:attrName>style.visibility</p:attrName>
                                        </p:attrNameLst>
                                      </p:cBhvr>
                                      <p:to>
                                        <p:strVal val="visible"/>
                                      </p:to>
                                    </p:set>
                                    <p:animEffect transition="in" filter="fade">
                                      <p:cBhvr>
                                        <p:cTn id="7" dur="2000"/>
                                        <p:tgtEl>
                                          <p:spTgt spid="72711">
                                            <p:txEl>
                                              <p:charRg st="0"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2711">
                                            <p:txEl>
                                              <p:charRg st="9" end="21"/>
                                            </p:txEl>
                                          </p:spTgt>
                                        </p:tgtEl>
                                        <p:attrNameLst>
                                          <p:attrName>style.visibility</p:attrName>
                                        </p:attrNameLst>
                                      </p:cBhvr>
                                      <p:to>
                                        <p:strVal val="visible"/>
                                      </p:to>
                                    </p:set>
                                    <p:animEffect transition="in" filter="fade">
                                      <p:cBhvr>
                                        <p:cTn id="10" dur="2000"/>
                                        <p:tgtEl>
                                          <p:spTgt spid="72711">
                                            <p:txEl>
                                              <p:charRg st="9" end="2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2711">
                                            <p:txEl>
                                              <p:charRg st="21" end="78"/>
                                            </p:txEl>
                                          </p:spTgt>
                                        </p:tgtEl>
                                        <p:attrNameLst>
                                          <p:attrName>style.visibility</p:attrName>
                                        </p:attrNameLst>
                                      </p:cBhvr>
                                      <p:to>
                                        <p:strVal val="visible"/>
                                      </p:to>
                                    </p:set>
                                    <p:animEffect transition="in" filter="fade">
                                      <p:cBhvr>
                                        <p:cTn id="13" dur="2000"/>
                                        <p:tgtEl>
                                          <p:spTgt spid="72711">
                                            <p:txEl>
                                              <p:charRg st="21" end="78"/>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709"/>
                                        </p:tgtEl>
                                        <p:attrNameLst>
                                          <p:attrName>style.visibility</p:attrName>
                                        </p:attrNameLst>
                                      </p:cBhvr>
                                      <p:to>
                                        <p:strVal val="visible"/>
                                      </p:to>
                                    </p:set>
                                    <p:animEffect transition="in" filter="fade">
                                      <p:cBhvr>
                                        <p:cTn id="16" dur="2000"/>
                                        <p:tgtEl>
                                          <p:spTgt spid="7270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2713"/>
                                        </p:tgtEl>
                                        <p:attrNameLst>
                                          <p:attrName>style.visibility</p:attrName>
                                        </p:attrNameLst>
                                      </p:cBhvr>
                                      <p:to>
                                        <p:strVal val="visible"/>
                                      </p:to>
                                    </p:set>
                                    <p:animEffect transition="in" filter="dissolve">
                                      <p:cBhvr>
                                        <p:cTn id="21" dur="500"/>
                                        <p:tgtEl>
                                          <p:spTgt spid="7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7829" name="文本框 77828"/>
          <p:cNvSpPr txBox="1"/>
          <p:nvPr/>
        </p:nvSpPr>
        <p:spPr>
          <a:xfrm>
            <a:off x="3657600" y="1962150"/>
            <a:ext cx="5334000" cy="396875"/>
          </a:xfrm>
          <a:prstGeom prst="rect">
            <a:avLst/>
          </a:prstGeom>
          <a:noFill/>
          <a:ln w="9525">
            <a:noFill/>
          </a:ln>
        </p:spPr>
        <p:txBody>
          <a:bodyPr>
            <a:spAutoFit/>
          </a:bodyPr>
          <a:p>
            <a:pPr>
              <a:spcBef>
                <a:spcPct val="50000"/>
              </a:spcBef>
            </a:pPr>
            <a:r>
              <a:rPr lang="en-US" altLang="zh-CN" sz="2000" b="1">
                <a:solidFill>
                  <a:schemeClr val="bg1"/>
                </a:solidFill>
                <a:latin typeface="微软雅黑" panose="020B0503020204020204" pitchFamily="34" charset="-122"/>
                <a:ea typeface="微软雅黑" panose="020B0503020204020204" pitchFamily="34" charset="-122"/>
              </a:rPr>
              <a:t>Berlin</a:t>
            </a:r>
            <a:r>
              <a:rPr lang="zh-CN" altLang="en-US" sz="1800" b="1" dirty="0">
                <a:solidFill>
                  <a:schemeClr val="bg1"/>
                </a:solidFill>
                <a:latin typeface="微软雅黑" panose="020B0503020204020204" pitchFamily="34" charset="-122"/>
                <a:ea typeface="微软雅黑" panose="020B0503020204020204" pitchFamily="34" charset="-122"/>
              </a:rPr>
              <a:t>：</a:t>
            </a:r>
            <a:r>
              <a:rPr lang="de-DE" altLang="zh-CN" sz="1600" b="1" dirty="0">
                <a:solidFill>
                  <a:schemeClr val="bg1"/>
                </a:solidFill>
                <a:latin typeface="微软雅黑" panose="020B0503020204020204" pitchFamily="34" charset="-122"/>
                <a:ea typeface="微软雅黑" panose="020B0503020204020204" pitchFamily="34" charset="-122"/>
              </a:rPr>
              <a:t>Es ist eine sehr schöne alte Stadt</a:t>
            </a:r>
            <a:endParaRPr lang="en-US" altLang="zh-CN" sz="1600" b="1">
              <a:solidFill>
                <a:schemeClr val="bg1"/>
              </a:solidFill>
              <a:latin typeface="微软雅黑" panose="020B0503020204020204" pitchFamily="34" charset="-122"/>
              <a:ea typeface="微软雅黑" panose="020B0503020204020204" pitchFamily="34" charset="-122"/>
            </a:endParaRPr>
          </a:p>
        </p:txBody>
      </p:sp>
      <p:pic>
        <p:nvPicPr>
          <p:cNvPr id="77830" name="图片 77829" descr="a583631ef57999ac1bd5769f"/>
          <p:cNvPicPr>
            <a:picLocks noChangeAspect="1"/>
          </p:cNvPicPr>
          <p:nvPr/>
        </p:nvPicPr>
        <p:blipFill>
          <a:blip r:embed="rId2"/>
          <a:stretch>
            <a:fillRect/>
          </a:stretch>
        </p:blipFill>
        <p:spPr>
          <a:xfrm>
            <a:off x="381000" y="1200150"/>
            <a:ext cx="3124200" cy="2081213"/>
          </a:xfrm>
          <a:prstGeom prst="rect">
            <a:avLst/>
          </a:prstGeom>
          <a:noFill/>
          <a:ln w="28575" cap="flat" cmpd="sng">
            <a:solidFill>
              <a:srgbClr val="76ADAE"/>
            </a:solidFill>
            <a:prstDash val="solid"/>
            <a:miter/>
            <a:headEnd type="none" w="med" len="med"/>
            <a:tailEnd type="none" w="med" len="med"/>
          </a:ln>
        </p:spPr>
      </p:pic>
      <p:sp>
        <p:nvSpPr>
          <p:cNvPr id="77831" name="文本框 77830"/>
          <p:cNvSpPr txBox="1"/>
          <p:nvPr/>
        </p:nvSpPr>
        <p:spPr>
          <a:xfrm>
            <a:off x="4572000" y="1047750"/>
            <a:ext cx="4572000" cy="823913"/>
          </a:xfrm>
          <a:prstGeom prst="rect">
            <a:avLst/>
          </a:prstGeom>
          <a:noFill/>
          <a:ln w="9525">
            <a:noFill/>
          </a:ln>
        </p:spPr>
        <p:txBody>
          <a:bodyPr>
            <a:spAutoFit/>
          </a:bodyPr>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她有着</a:t>
            </a:r>
            <a:r>
              <a:rPr lang="en-US" altLang="zh-CN" b="1">
                <a:solidFill>
                  <a:srgbClr val="76ADAE"/>
                </a:solidFill>
                <a:latin typeface="Arial" panose="020B0604020202020204" pitchFamily="34" charset="0"/>
                <a:ea typeface="微软雅黑" panose="020B0503020204020204" pitchFamily="34" charset="-122"/>
              </a:rPr>
              <a:t>3000</a:t>
            </a:r>
            <a:r>
              <a:rPr lang="zh-CN" altLang="en-US" b="1" dirty="0">
                <a:solidFill>
                  <a:srgbClr val="76ADAE"/>
                </a:solidFill>
                <a:latin typeface="Arial" panose="020B0604020202020204" pitchFamily="34" charset="0"/>
                <a:ea typeface="微软雅黑" panose="020B0503020204020204" pitchFamily="34" charset="-122"/>
              </a:rPr>
              <a:t>多年的建城史</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她有着众多历史各个时期遗留下来的建筑</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她是德国文化最大的对外窗口</a:t>
            </a:r>
            <a:endParaRPr lang="zh-CN" altLang="en-US" b="1" dirty="0">
              <a:solidFill>
                <a:srgbClr val="76ADAE"/>
              </a:solidFill>
              <a:latin typeface="Arial" panose="020B0604020202020204" pitchFamily="34" charset="0"/>
              <a:ea typeface="微软雅黑" panose="020B0503020204020204" pitchFamily="34" charset="-122"/>
            </a:endParaRPr>
          </a:p>
        </p:txBody>
      </p:sp>
      <p:sp>
        <p:nvSpPr>
          <p:cNvPr id="77832" name="文本框 77831"/>
          <p:cNvSpPr txBox="1"/>
          <p:nvPr/>
        </p:nvSpPr>
        <p:spPr>
          <a:xfrm>
            <a:off x="4572000" y="2495550"/>
            <a:ext cx="4343400" cy="1463675"/>
          </a:xfrm>
          <a:prstGeom prst="rect">
            <a:avLst/>
          </a:prstGeom>
          <a:noFill/>
          <a:ln w="9525">
            <a:noFill/>
          </a:ln>
        </p:spPr>
        <p:txBody>
          <a:bodyPr>
            <a:spAutoFit/>
          </a:bodyPr>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柏林以博物馆，歌剧院，电影院众多而出名</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是德国文化的对外窗口；</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这里有很多古典建筑和现代建筑群，古典与现代建筑艺术互相映衬，相得益彰，体现了德意志建筑艺术的特色；</a:t>
            </a:r>
            <a:endParaRPr lang="zh-CN" altLang="en-US" b="1" dirty="0">
              <a:solidFill>
                <a:srgbClr val="76ADAE"/>
              </a:solidFill>
              <a:latin typeface="Arial" panose="020B0604020202020204" pitchFamily="34" charset="0"/>
              <a:ea typeface="微软雅黑" panose="020B0503020204020204" pitchFamily="34" charset="-122"/>
            </a:endParaRPr>
          </a:p>
          <a:p>
            <a:pPr>
              <a:spcBef>
                <a:spcPct val="50000"/>
              </a:spcBef>
            </a:pPr>
            <a:r>
              <a:rPr lang="zh-CN" altLang="en-US" b="1" dirty="0">
                <a:solidFill>
                  <a:srgbClr val="76ADAE"/>
                </a:solidFill>
                <a:latin typeface="Arial" panose="020B0604020202020204" pitchFamily="34" charset="0"/>
                <a:ea typeface="微软雅黑" panose="020B0503020204020204" pitchFamily="34" charset="-122"/>
              </a:rPr>
              <a:t>柏林是座文化名城，全年几乎都有文化节，常常瞬眼间，街道就变成了舞台，行人变成了观众；</a:t>
            </a:r>
            <a:endParaRPr lang="zh-CN" altLang="en-US" b="1" dirty="0">
              <a:solidFill>
                <a:srgbClr val="76ADAE"/>
              </a:solidFill>
              <a:latin typeface="Arial" panose="020B0604020202020204" pitchFamily="34" charset="0"/>
              <a:ea typeface="微软雅黑" panose="020B0503020204020204" pitchFamily="34" charset="-122"/>
            </a:endParaRPr>
          </a:p>
        </p:txBody>
      </p:sp>
      <p:pic>
        <p:nvPicPr>
          <p:cNvPr id="77833" name="图片 77832" descr="7ab514d10b0455ba562c84ec"/>
          <p:cNvPicPr>
            <a:picLocks noChangeAspect="1"/>
          </p:cNvPicPr>
          <p:nvPr/>
        </p:nvPicPr>
        <p:blipFill>
          <a:blip r:embed="rId3"/>
          <a:stretch>
            <a:fillRect/>
          </a:stretch>
        </p:blipFill>
        <p:spPr>
          <a:xfrm>
            <a:off x="381000" y="1200150"/>
            <a:ext cx="3124200" cy="2057400"/>
          </a:xfrm>
          <a:prstGeom prst="rect">
            <a:avLst/>
          </a:prstGeom>
          <a:noFill/>
          <a:ln w="28575" cap="flat" cmpd="sng">
            <a:solidFill>
              <a:schemeClr val="accent1"/>
            </a:solidFill>
            <a:prstDash val="solid"/>
            <a:miter/>
            <a:headEnd type="none" w="med" len="med"/>
            <a:tailEnd type="none" w="med" len="med"/>
          </a:ln>
        </p:spPr>
      </p:pic>
      <p:pic>
        <p:nvPicPr>
          <p:cNvPr id="77834" name="图片 77833" descr="504ec7f9744af701252df29e"/>
          <p:cNvPicPr>
            <a:picLocks noChangeAspect="1"/>
          </p:cNvPicPr>
          <p:nvPr/>
        </p:nvPicPr>
        <p:blipFill>
          <a:blip r:embed="rId4"/>
          <a:stretch>
            <a:fillRect/>
          </a:stretch>
        </p:blipFill>
        <p:spPr>
          <a:xfrm>
            <a:off x="381000" y="1200150"/>
            <a:ext cx="3124200" cy="2081213"/>
          </a:xfrm>
          <a:prstGeom prst="rect">
            <a:avLst/>
          </a:prstGeom>
          <a:noFill/>
          <a:ln w="28575" cap="flat" cmpd="sng">
            <a:solidFill>
              <a:schemeClr val="accent1"/>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7831">
                                            <p:txEl>
                                              <p:charRg st="0" end="14"/>
                                            </p:txEl>
                                          </p:spTgt>
                                        </p:tgtEl>
                                        <p:attrNameLst>
                                          <p:attrName>style.visibility</p:attrName>
                                        </p:attrNameLst>
                                      </p:cBhvr>
                                      <p:to>
                                        <p:strVal val="visible"/>
                                      </p:to>
                                    </p:set>
                                    <p:animEffect transition="in" filter="fade">
                                      <p:cBhvr>
                                        <p:cTn id="7" dur="2000"/>
                                        <p:tgtEl>
                                          <p:spTgt spid="77831">
                                            <p:txEl>
                                              <p:charRg st="0" end="14"/>
                                            </p:txEl>
                                          </p:spTgt>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77831">
                                            <p:txEl>
                                              <p:charRg st="14" end="33"/>
                                            </p:txEl>
                                          </p:spTgt>
                                        </p:tgtEl>
                                        <p:attrNameLst>
                                          <p:attrName>style.visibility</p:attrName>
                                        </p:attrNameLst>
                                      </p:cBhvr>
                                      <p:to>
                                        <p:strVal val="visible"/>
                                      </p:to>
                                    </p:set>
                                    <p:animEffect transition="in" filter="fade">
                                      <p:cBhvr>
                                        <p:cTn id="11" dur="2000"/>
                                        <p:tgtEl>
                                          <p:spTgt spid="77831">
                                            <p:txEl>
                                              <p:charRg st="14" end="33"/>
                                            </p:txEl>
                                          </p:spTgt>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77831">
                                            <p:txEl>
                                              <p:charRg st="33" end="47"/>
                                            </p:txEl>
                                          </p:spTgt>
                                        </p:tgtEl>
                                        <p:attrNameLst>
                                          <p:attrName>style.visibility</p:attrName>
                                        </p:attrNameLst>
                                      </p:cBhvr>
                                      <p:to>
                                        <p:strVal val="visible"/>
                                      </p:to>
                                    </p:set>
                                    <p:animEffect transition="in" filter="fade">
                                      <p:cBhvr>
                                        <p:cTn id="15" dur="2000"/>
                                        <p:tgtEl>
                                          <p:spTgt spid="77831">
                                            <p:txEl>
                                              <p:charRg st="33" end="4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7832">
                                            <p:txEl>
                                              <p:charRg st="0" end="20"/>
                                            </p:txEl>
                                          </p:spTgt>
                                        </p:tgtEl>
                                        <p:attrNameLst>
                                          <p:attrName>style.visibility</p:attrName>
                                        </p:attrNameLst>
                                      </p:cBhvr>
                                      <p:to>
                                        <p:strVal val="visible"/>
                                      </p:to>
                                    </p:set>
                                    <p:animEffect transition="in" filter="fade">
                                      <p:cBhvr>
                                        <p:cTn id="18" dur="2000"/>
                                        <p:tgtEl>
                                          <p:spTgt spid="77832">
                                            <p:txEl>
                                              <p:charRg st="0" end="2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7832">
                                            <p:txEl>
                                              <p:charRg st="20" end="32"/>
                                            </p:txEl>
                                          </p:spTgt>
                                        </p:tgtEl>
                                        <p:attrNameLst>
                                          <p:attrName>style.visibility</p:attrName>
                                        </p:attrNameLst>
                                      </p:cBhvr>
                                      <p:to>
                                        <p:strVal val="visible"/>
                                      </p:to>
                                    </p:set>
                                    <p:animEffect transition="in" filter="fade">
                                      <p:cBhvr>
                                        <p:cTn id="21" dur="2000"/>
                                        <p:tgtEl>
                                          <p:spTgt spid="77832">
                                            <p:txEl>
                                              <p:charRg st="20" end="3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7832">
                                            <p:txEl>
                                              <p:charRg st="32" end="82"/>
                                            </p:txEl>
                                          </p:spTgt>
                                        </p:tgtEl>
                                        <p:attrNameLst>
                                          <p:attrName>style.visibility</p:attrName>
                                        </p:attrNameLst>
                                      </p:cBhvr>
                                      <p:to>
                                        <p:strVal val="visible"/>
                                      </p:to>
                                    </p:set>
                                    <p:animEffect transition="in" filter="fade">
                                      <p:cBhvr>
                                        <p:cTn id="24" dur="2000"/>
                                        <p:tgtEl>
                                          <p:spTgt spid="77832">
                                            <p:txEl>
                                              <p:charRg st="32" end="8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7832">
                                            <p:txEl>
                                              <p:charRg st="82" end="125"/>
                                            </p:txEl>
                                          </p:spTgt>
                                        </p:tgtEl>
                                        <p:attrNameLst>
                                          <p:attrName>style.visibility</p:attrName>
                                        </p:attrNameLst>
                                      </p:cBhvr>
                                      <p:to>
                                        <p:strVal val="visible"/>
                                      </p:to>
                                    </p:set>
                                    <p:animEffect transition="in" filter="fade">
                                      <p:cBhvr>
                                        <p:cTn id="27" dur="2000"/>
                                        <p:tgtEl>
                                          <p:spTgt spid="77832">
                                            <p:txEl>
                                              <p:charRg st="82" end="125"/>
                                            </p:txEl>
                                          </p:spTgt>
                                        </p:tgtEl>
                                      </p:cBhvr>
                                    </p:animEffect>
                                  </p:childTnLst>
                                </p:cTn>
                              </p:par>
                            </p:childTnLst>
                          </p:cTn>
                        </p:par>
                        <p:par>
                          <p:cTn id="28" fill="hold">
                            <p:stCondLst>
                              <p:cond delay="7500"/>
                            </p:stCondLst>
                            <p:childTnLst>
                              <p:par>
                                <p:cTn id="29" presetID="10" presetClass="entr" presetSubtype="0" fill="hold" nodeType="afterEffect">
                                  <p:stCondLst>
                                    <p:cond delay="1500"/>
                                  </p:stCondLst>
                                  <p:childTnLst>
                                    <p:set>
                                      <p:cBhvr>
                                        <p:cTn id="30" dur="1" fill="hold">
                                          <p:stCondLst>
                                            <p:cond delay="0"/>
                                          </p:stCondLst>
                                        </p:cTn>
                                        <p:tgtEl>
                                          <p:spTgt spid="77833"/>
                                        </p:tgtEl>
                                        <p:attrNameLst>
                                          <p:attrName>style.visibility</p:attrName>
                                        </p:attrNameLst>
                                      </p:cBhvr>
                                      <p:to>
                                        <p:strVal val="visible"/>
                                      </p:to>
                                    </p:set>
                                    <p:animEffect transition="in" filter="fade">
                                      <p:cBhvr>
                                        <p:cTn id="31" dur="2000"/>
                                        <p:tgtEl>
                                          <p:spTgt spid="77833"/>
                                        </p:tgtEl>
                                      </p:cBhvr>
                                    </p:animEffect>
                                  </p:childTnLst>
                                </p:cTn>
                              </p:par>
                            </p:childTnLst>
                          </p:cTn>
                        </p:par>
                        <p:par>
                          <p:cTn id="32" fill="hold">
                            <p:stCondLst>
                              <p:cond delay="11000"/>
                            </p:stCondLst>
                            <p:childTnLst>
                              <p:par>
                                <p:cTn id="33" presetID="10" presetClass="entr" presetSubtype="0" fill="hold" nodeType="afterEffect">
                                  <p:stCondLst>
                                    <p:cond delay="1000"/>
                                  </p:stCondLst>
                                  <p:childTnLst>
                                    <p:set>
                                      <p:cBhvr>
                                        <p:cTn id="34" dur="1" fill="hold">
                                          <p:stCondLst>
                                            <p:cond delay="0"/>
                                          </p:stCondLst>
                                        </p:cTn>
                                        <p:tgtEl>
                                          <p:spTgt spid="77834"/>
                                        </p:tgtEl>
                                        <p:attrNameLst>
                                          <p:attrName>style.visibility</p:attrName>
                                        </p:attrNameLst>
                                      </p:cBhvr>
                                      <p:to>
                                        <p:strVal val="visible"/>
                                      </p:to>
                                    </p:set>
                                    <p:animEffect transition="in" filter="fade">
                                      <p:cBhvr>
                                        <p:cTn id="35" dur="20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2" name="文本框 78851"/>
          <p:cNvSpPr txBox="1"/>
          <p:nvPr/>
        </p:nvSpPr>
        <p:spPr>
          <a:xfrm>
            <a:off x="0" y="0"/>
            <a:ext cx="9144000" cy="366713"/>
          </a:xfrm>
          <a:prstGeom prst="rect">
            <a:avLst/>
          </a:prstGeom>
          <a:solidFill>
            <a:srgbClr val="9F1D2E"/>
          </a:solidFill>
          <a:ln w="9525">
            <a:noFill/>
          </a:ln>
        </p:spPr>
        <p:txBody>
          <a:bodyPr>
            <a:spAutoFit/>
          </a:bodyPr>
          <a:p>
            <a:pPr>
              <a:spcBef>
                <a:spcPct val="50000"/>
              </a:spcBef>
            </a:pPr>
            <a:endParaRPr lang="zh-CN" altLang="en-US" sz="1800" dirty="0">
              <a:latin typeface="Arial" panose="020B0604020202020204" pitchFamily="34" charset="0"/>
              <a:ea typeface="微软雅黑" panose="020B0503020204020204" pitchFamily="34" charset="-122"/>
            </a:endParaRPr>
          </a:p>
        </p:txBody>
      </p:sp>
      <p:sp>
        <p:nvSpPr>
          <p:cNvPr id="78853" name="文本框 78852"/>
          <p:cNvSpPr txBox="1"/>
          <p:nvPr/>
        </p:nvSpPr>
        <p:spPr>
          <a:xfrm>
            <a:off x="152400" y="133350"/>
            <a:ext cx="1447800" cy="274638"/>
          </a:xfrm>
          <a:prstGeom prst="rect">
            <a:avLst/>
          </a:prstGeom>
          <a:solidFill>
            <a:schemeClr val="bg1"/>
          </a:solidFill>
          <a:ln w="9525">
            <a:noFill/>
          </a:ln>
        </p:spPr>
        <p:txBody>
          <a:bodyPr>
            <a:spAutoFit/>
          </a:bodyPr>
          <a:p>
            <a:pPr>
              <a:spcBef>
                <a:spcPct val="50000"/>
              </a:spcBef>
            </a:pPr>
            <a:endParaRPr lang="zh-CN" altLang="en-US" dirty="0">
              <a:latin typeface="Arial" panose="020B0604020202020204" pitchFamily="34" charset="0"/>
              <a:ea typeface="微软雅黑" panose="020B0503020204020204" pitchFamily="34" charset="-122"/>
            </a:endParaRPr>
          </a:p>
        </p:txBody>
      </p:sp>
      <p:sp>
        <p:nvSpPr>
          <p:cNvPr id="78854" name="矩形 78853"/>
          <p:cNvSpPr/>
          <p:nvPr/>
        </p:nvSpPr>
        <p:spPr>
          <a:xfrm>
            <a:off x="0" y="-171450"/>
            <a:ext cx="9144000" cy="762000"/>
          </a:xfrm>
          <a:prstGeom prst="rect">
            <a:avLst/>
          </a:prstGeom>
          <a:noFill/>
          <a:ln w="9525" cap="flat" cmpd="sng">
            <a:solidFill>
              <a:srgbClr val="969696"/>
            </a:solidFill>
            <a:prstDash val="solid"/>
            <a:miter/>
            <a:headEnd type="none" w="med" len="med"/>
            <a:tailEnd type="none" w="med" len="med"/>
          </a:ln>
        </p:spPr>
        <p:txBody>
          <a:bodyPr/>
          <a:p>
            <a:endParaRPr lang="zh-CN" altLang="en-US"/>
          </a:p>
        </p:txBody>
      </p:sp>
      <p:sp>
        <p:nvSpPr>
          <p:cNvPr id="78855" name="文本框 78854"/>
          <p:cNvSpPr txBox="1"/>
          <p:nvPr/>
        </p:nvSpPr>
        <p:spPr>
          <a:xfrm>
            <a:off x="228600" y="133350"/>
            <a:ext cx="1371600" cy="457200"/>
          </a:xfrm>
          <a:prstGeom prst="rect">
            <a:avLst/>
          </a:prstGeom>
          <a:noFill/>
          <a:ln w="9525">
            <a:noFill/>
          </a:ln>
        </p:spPr>
        <p:txBody>
          <a:bodyPr>
            <a:spAutoFit/>
          </a:bodyPr>
          <a:p>
            <a:pPr>
              <a:spcBef>
                <a:spcPct val="50000"/>
              </a:spcBef>
            </a:pPr>
            <a:r>
              <a:rPr lang="en-US" altLang="zh-CN" sz="2400">
                <a:latin typeface="微软雅黑" panose="020B0503020204020204" pitchFamily="34" charset="-122"/>
                <a:ea typeface="微软雅黑" panose="020B0503020204020204" pitchFamily="34" charset="-122"/>
              </a:rPr>
              <a:t>Modern</a:t>
            </a:r>
            <a:endParaRPr lang="en-US" altLang="zh-CN" sz="2400">
              <a:latin typeface="微软雅黑" panose="020B0503020204020204" pitchFamily="34" charset="-122"/>
              <a:ea typeface="微软雅黑" panose="020B0503020204020204" pitchFamily="34" charset="-122"/>
            </a:endParaRPr>
          </a:p>
        </p:txBody>
      </p:sp>
      <p:sp>
        <p:nvSpPr>
          <p:cNvPr id="78856" name="文本框 78855"/>
          <p:cNvSpPr txBox="1"/>
          <p:nvPr/>
        </p:nvSpPr>
        <p:spPr>
          <a:xfrm>
            <a:off x="8153400" y="0"/>
            <a:ext cx="838200" cy="366713"/>
          </a:xfrm>
          <a:prstGeom prst="rect">
            <a:avLst/>
          </a:prstGeom>
          <a:noFill/>
          <a:ln w="9525">
            <a:noFill/>
          </a:ln>
        </p:spPr>
        <p:txBody>
          <a:bodyPr>
            <a:spAutoFit/>
          </a:bodyPr>
          <a:p>
            <a:pPr>
              <a:spcBef>
                <a:spcPct val="50000"/>
              </a:spcBef>
            </a:pPr>
            <a:r>
              <a:rPr lang="zh-CN" altLang="en-US" sz="1800" dirty="0">
                <a:solidFill>
                  <a:schemeClr val="bg1"/>
                </a:solidFill>
                <a:latin typeface="Arial" panose="020B0604020202020204" pitchFamily="34" charset="0"/>
                <a:ea typeface="方正启体简体" pitchFamily="65" charset="-122"/>
              </a:rPr>
              <a:t>柏林</a:t>
            </a:r>
            <a:endParaRPr lang="zh-CN" altLang="en-US" sz="1800" dirty="0">
              <a:solidFill>
                <a:schemeClr val="bg1"/>
              </a:solidFill>
              <a:latin typeface="Arial" panose="020B0604020202020204" pitchFamily="34" charset="0"/>
              <a:ea typeface="方正启体简体" pitchFamily="65" charset="-122"/>
            </a:endParaRPr>
          </a:p>
        </p:txBody>
      </p:sp>
      <p:pic>
        <p:nvPicPr>
          <p:cNvPr id="78857" name="图片 78856" descr="0014224766c60e6d697208"/>
          <p:cNvPicPr>
            <a:picLocks noChangeAspect="1"/>
          </p:cNvPicPr>
          <p:nvPr/>
        </p:nvPicPr>
        <p:blipFill>
          <a:blip r:embed="rId1"/>
          <a:stretch>
            <a:fillRect/>
          </a:stretch>
        </p:blipFill>
        <p:spPr>
          <a:xfrm>
            <a:off x="228600" y="895350"/>
            <a:ext cx="2590800" cy="1727200"/>
          </a:xfrm>
          <a:prstGeom prst="rect">
            <a:avLst/>
          </a:prstGeom>
          <a:noFill/>
          <a:ln w="9525">
            <a:noFill/>
          </a:ln>
        </p:spPr>
      </p:pic>
      <p:sp>
        <p:nvSpPr>
          <p:cNvPr id="78858" name="文本框 78857"/>
          <p:cNvSpPr txBox="1"/>
          <p:nvPr/>
        </p:nvSpPr>
        <p:spPr>
          <a:xfrm>
            <a:off x="2971800" y="895350"/>
            <a:ext cx="1066800" cy="274638"/>
          </a:xfrm>
          <a:prstGeom prst="rect">
            <a:avLst/>
          </a:prstGeom>
          <a:solidFill>
            <a:srgbClr val="9F1D2E"/>
          </a:solidFill>
          <a:ln w="9525">
            <a:noFill/>
          </a:ln>
        </p:spPr>
        <p:txBody>
          <a:bodyPr>
            <a:spAutoFit/>
          </a:bodyPr>
          <a:p>
            <a:pPr>
              <a:spcBef>
                <a:spcPct val="50000"/>
              </a:spcBef>
            </a:pPr>
            <a:endParaRPr lang="zh-CN" altLang="en-US" dirty="0">
              <a:latin typeface="Arial" panose="020B0604020202020204" pitchFamily="34" charset="0"/>
              <a:ea typeface="微软雅黑" panose="020B0503020204020204" pitchFamily="34" charset="-122"/>
            </a:endParaRPr>
          </a:p>
        </p:txBody>
      </p:sp>
      <p:sp>
        <p:nvSpPr>
          <p:cNvPr id="78859" name="直接连接符 78858"/>
          <p:cNvSpPr/>
          <p:nvPr/>
        </p:nvSpPr>
        <p:spPr>
          <a:xfrm>
            <a:off x="2971800" y="1200150"/>
            <a:ext cx="5334000" cy="0"/>
          </a:xfrm>
          <a:prstGeom prst="line">
            <a:avLst/>
          </a:prstGeom>
          <a:ln w="57150" cap="flat" cmpd="sng">
            <a:solidFill>
              <a:srgbClr val="9F1D2E"/>
            </a:solidFill>
            <a:prstDash val="solid"/>
            <a:headEnd type="none" w="med" len="med"/>
            <a:tailEnd type="none" w="med" len="med"/>
          </a:ln>
        </p:spPr>
      </p:sp>
      <p:sp>
        <p:nvSpPr>
          <p:cNvPr id="78860" name="文本框 78859"/>
          <p:cNvSpPr txBox="1"/>
          <p:nvPr/>
        </p:nvSpPr>
        <p:spPr>
          <a:xfrm>
            <a:off x="3048000" y="895350"/>
            <a:ext cx="914400" cy="274638"/>
          </a:xfrm>
          <a:prstGeom prst="rect">
            <a:avLst/>
          </a:prstGeom>
          <a:noFill/>
          <a:ln w="9525">
            <a:noFill/>
          </a:ln>
        </p:spPr>
        <p:txBody>
          <a:bodyPr>
            <a:spAutoFit/>
          </a:bodyPr>
          <a:p>
            <a:pPr>
              <a:spcBef>
                <a:spcPct val="50000"/>
              </a:spcBef>
            </a:pPr>
            <a:r>
              <a:rPr lang="zh-CN" altLang="en-US" b="1" dirty="0">
                <a:solidFill>
                  <a:schemeClr val="bg1"/>
                </a:solidFill>
                <a:latin typeface="Arial" panose="020B0604020202020204" pitchFamily="34" charset="0"/>
                <a:ea typeface="微软雅黑" panose="020B0503020204020204" pitchFamily="34" charset="-122"/>
              </a:rPr>
              <a:t>重生之城</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78861" name="文本框 78860"/>
          <p:cNvSpPr txBox="1"/>
          <p:nvPr/>
        </p:nvSpPr>
        <p:spPr>
          <a:xfrm>
            <a:off x="2895600" y="1276350"/>
            <a:ext cx="6248400" cy="1098550"/>
          </a:xfrm>
          <a:prstGeom prst="rect">
            <a:avLst/>
          </a:prstGeom>
          <a:noFill/>
          <a:ln w="9525">
            <a:noFill/>
          </a:ln>
        </p:spPr>
        <p:txBody>
          <a:bodyPr>
            <a:spAutoFit/>
          </a:bodyPr>
          <a:p>
            <a:pPr>
              <a:spcBef>
                <a:spcPct val="50000"/>
              </a:spcBef>
            </a:pPr>
            <a:r>
              <a:rPr lang="en-US" altLang="zh-CN" b="1" err="1">
                <a:latin typeface="Arial" panose="020B0604020202020204" pitchFamily="34" charset="0"/>
                <a:ea typeface="微软雅黑" panose="020B0503020204020204" pitchFamily="34" charset="-122"/>
              </a:rPr>
              <a:t>Wiedergeborene</a:t>
            </a:r>
            <a:r>
              <a:rPr lang="en-US" altLang="zh-CN" b="1">
                <a:latin typeface="Arial" panose="020B0604020202020204" pitchFamily="34" charset="0"/>
                <a:ea typeface="微软雅黑" panose="020B0503020204020204" pitchFamily="34" charset="-122"/>
              </a:rPr>
              <a:t> </a:t>
            </a:r>
            <a:endParaRPr lang="en-US" altLang="zh-CN" b="1">
              <a:latin typeface="Arial" panose="020B0604020202020204" pitchFamily="34" charset="0"/>
              <a:ea typeface="微软雅黑" panose="020B0503020204020204" pitchFamily="34" charset="-122"/>
            </a:endParaRPr>
          </a:p>
          <a:p>
            <a:pPr>
              <a:spcBef>
                <a:spcPct val="50000"/>
              </a:spcBef>
            </a:pPr>
            <a:r>
              <a:rPr lang="en-US" altLang="zh-CN" b="1">
                <a:latin typeface="Arial" panose="020B0604020202020204" pitchFamily="34" charset="0"/>
                <a:ea typeface="微软雅黑" panose="020B0503020204020204" pitchFamily="34" charset="-122"/>
              </a:rPr>
              <a:t>          </a:t>
            </a:r>
            <a:r>
              <a:rPr lang="en-US" altLang="zh-CN" b="1" err="1">
                <a:latin typeface="Arial" panose="020B0604020202020204" pitchFamily="34" charset="0"/>
                <a:ea typeface="微软雅黑" panose="020B0503020204020204" pitchFamily="34" charset="-122"/>
              </a:rPr>
              <a:t>Stadt</a:t>
            </a:r>
            <a:r>
              <a:rPr lang="zh-CN" altLang="en-US" b="1" dirty="0">
                <a:latin typeface="Arial" panose="020B0604020202020204" pitchFamily="34" charset="0"/>
                <a:ea typeface="微软雅黑" panose="020B0503020204020204" pitchFamily="34" charset="-122"/>
              </a:rPr>
              <a:t>：</a:t>
            </a:r>
            <a:r>
              <a:rPr lang="zh-CN" altLang="en-US" sz="1000" b="1" dirty="0">
                <a:latin typeface="Arial" panose="020B0604020202020204" pitchFamily="34" charset="0"/>
                <a:ea typeface="微软雅黑" panose="020B0503020204020204" pitchFamily="34" charset="-122"/>
              </a:rPr>
              <a:t>二战后柏林被分区战领，被一道柏林墙分为东柏和西柏，国家分裂为东德和  西德</a:t>
            </a:r>
            <a:endParaRPr lang="zh-CN" altLang="en-US" sz="1000" b="1" dirty="0">
              <a:latin typeface="Arial" panose="020B0604020202020204" pitchFamily="34" charset="0"/>
              <a:ea typeface="微软雅黑" panose="020B0503020204020204" pitchFamily="34" charset="-122"/>
            </a:endParaRPr>
          </a:p>
          <a:p>
            <a:pPr>
              <a:spcBef>
                <a:spcPct val="50000"/>
              </a:spcBef>
            </a:pPr>
            <a:r>
              <a:rPr lang="en-US" altLang="zh-CN" b="1">
                <a:latin typeface="Arial" panose="020B0604020202020204" pitchFamily="34" charset="0"/>
                <a:ea typeface="微软雅黑" panose="020B0503020204020204" pitchFamily="34" charset="-122"/>
              </a:rPr>
              <a:t>                       1990</a:t>
            </a:r>
            <a:r>
              <a:rPr lang="zh-CN" altLang="en-US" b="1" dirty="0">
                <a:latin typeface="Arial" panose="020B0604020202020204" pitchFamily="34" charset="0"/>
                <a:ea typeface="微软雅黑" panose="020B0503020204020204" pitchFamily="34" charset="-122"/>
              </a:rPr>
              <a:t>年，东欧剧变，东德和西德统一，柏林迎来新生</a:t>
            </a:r>
            <a:endParaRPr lang="zh-CN" altLang="en-US" b="1" dirty="0">
              <a:latin typeface="Arial" panose="020B0604020202020204" pitchFamily="34" charset="0"/>
              <a:ea typeface="微软雅黑" panose="020B0503020204020204" pitchFamily="34" charset="-122"/>
            </a:endParaRPr>
          </a:p>
          <a:p>
            <a:pPr>
              <a:spcBef>
                <a:spcPct val="50000"/>
              </a:spcBef>
            </a:pPr>
            <a:r>
              <a:rPr lang="zh-CN" altLang="en-US" b="1" dirty="0">
                <a:latin typeface="Arial" panose="020B0604020202020204" pitchFamily="34" charset="0"/>
                <a:ea typeface="微软雅黑" panose="020B0503020204020204" pitchFamily="34" charset="-122"/>
              </a:rPr>
              <a:t>                        柏林重新成为欧洲的中心，金融之都，交通枢纽，国际学术交流中心 </a:t>
            </a:r>
            <a:r>
              <a:rPr lang="en-US" altLang="zh-CN" b="1">
                <a:latin typeface="Arial" panose="020B0604020202020204" pitchFamily="34" charset="0"/>
                <a:ea typeface="微软雅黑" panose="020B0503020204020204" pitchFamily="34" charset="-122"/>
              </a:rPr>
              <a:t>etc.</a:t>
            </a:r>
            <a:endParaRPr lang="en-US" altLang="zh-CN" b="1">
              <a:latin typeface="Arial" panose="020B0604020202020204" pitchFamily="34" charset="0"/>
              <a:ea typeface="微软雅黑" panose="020B0503020204020204" pitchFamily="34" charset="-122"/>
            </a:endParaRPr>
          </a:p>
        </p:txBody>
      </p:sp>
      <p:sp>
        <p:nvSpPr>
          <p:cNvPr id="78867" name="文本框 78866"/>
          <p:cNvSpPr txBox="1"/>
          <p:nvPr/>
        </p:nvSpPr>
        <p:spPr>
          <a:xfrm>
            <a:off x="1524000" y="4019550"/>
            <a:ext cx="5181600" cy="304800"/>
          </a:xfrm>
          <a:prstGeom prst="rect">
            <a:avLst/>
          </a:prstGeom>
          <a:solidFill>
            <a:srgbClr val="9F1D2E"/>
          </a:solidFill>
          <a:ln w="9525">
            <a:noFill/>
          </a:ln>
        </p:spPr>
        <p:txBody>
          <a:bodyPr>
            <a:spAutoFit/>
          </a:bodyPr>
          <a:p>
            <a:pPr>
              <a:spcBef>
                <a:spcPct val="50000"/>
              </a:spcBef>
            </a:pPr>
            <a:r>
              <a:rPr lang="zh-CN" altLang="en-US" sz="1400" dirty="0">
                <a:solidFill>
                  <a:schemeClr val="bg1"/>
                </a:solidFill>
                <a:latin typeface="Arial" panose="020B0604020202020204" pitchFamily="34" charset="0"/>
                <a:ea typeface="微软雅黑" panose="020B0503020204020204" pitchFamily="34" charset="-122"/>
              </a:rPr>
              <a:t>最现代化的建筑重新定义着城市的轮廓，散发着迷人的诱惑力</a:t>
            </a:r>
            <a:endParaRPr lang="zh-CN" altLang="en-US" sz="1400" dirty="0">
              <a:solidFill>
                <a:schemeClr val="bg1"/>
              </a:solidFill>
              <a:latin typeface="Arial" panose="020B0604020202020204" pitchFamily="34" charset="0"/>
              <a:ea typeface="微软雅黑" panose="020B0503020204020204" pitchFamily="34" charset="-122"/>
            </a:endParaRPr>
          </a:p>
        </p:txBody>
      </p:sp>
      <p:pic>
        <p:nvPicPr>
          <p:cNvPr id="78868" name="图片 78867" descr="001422474dbc0bbf9df70c"/>
          <p:cNvPicPr>
            <a:picLocks noChangeAspect="1"/>
          </p:cNvPicPr>
          <p:nvPr/>
        </p:nvPicPr>
        <p:blipFill>
          <a:blip r:embed="rId2"/>
          <a:stretch>
            <a:fillRect/>
          </a:stretch>
        </p:blipFill>
        <p:spPr>
          <a:xfrm>
            <a:off x="7010400" y="3028950"/>
            <a:ext cx="1757363" cy="2114550"/>
          </a:xfrm>
          <a:prstGeom prst="rect">
            <a:avLst/>
          </a:prstGeom>
          <a:noFill/>
          <a:ln w="9525">
            <a:noFill/>
          </a:ln>
        </p:spPr>
      </p:pic>
      <p:sp>
        <p:nvSpPr>
          <p:cNvPr id="78871" name="五边形 78870"/>
          <p:cNvSpPr/>
          <p:nvPr/>
        </p:nvSpPr>
        <p:spPr>
          <a:xfrm>
            <a:off x="6400800" y="4019550"/>
            <a:ext cx="457200" cy="304800"/>
          </a:xfrm>
          <a:prstGeom prst="homePlate">
            <a:avLst>
              <a:gd name="adj" fmla="val 37500"/>
            </a:avLst>
          </a:prstGeom>
          <a:solidFill>
            <a:srgbClr val="9F1D2E"/>
          </a:solidFill>
          <a:ln w="9525">
            <a:noFill/>
          </a:ln>
        </p:spPr>
        <p:txBody>
          <a:bodyPr/>
          <a:p>
            <a:endParaRPr lang="zh-CN" altLang="en-US"/>
          </a:p>
        </p:txBody>
      </p:sp>
      <p:sp>
        <p:nvSpPr>
          <p:cNvPr id="78872" name="五边形 78871"/>
          <p:cNvSpPr/>
          <p:nvPr/>
        </p:nvSpPr>
        <p:spPr>
          <a:xfrm rot="16200000">
            <a:off x="1104900" y="2762250"/>
            <a:ext cx="457200" cy="228600"/>
          </a:xfrm>
          <a:prstGeom prst="homePlate">
            <a:avLst>
              <a:gd name="adj" fmla="val 50000"/>
            </a:avLst>
          </a:prstGeom>
          <a:solidFill>
            <a:srgbClr val="9F1D2E"/>
          </a:solidFill>
          <a:ln w="9525">
            <a:noFill/>
          </a:ln>
        </p:spPr>
        <p:txBody>
          <a:bodyPr/>
          <a:p>
            <a:endParaRPr lang="zh-CN" altLang="en-US"/>
          </a:p>
        </p:txBody>
      </p:sp>
      <p:sp>
        <p:nvSpPr>
          <p:cNvPr id="78873" name="文本框 78872"/>
          <p:cNvSpPr txBox="1"/>
          <p:nvPr/>
        </p:nvSpPr>
        <p:spPr>
          <a:xfrm>
            <a:off x="1371600" y="2876550"/>
            <a:ext cx="3352800" cy="228600"/>
          </a:xfrm>
          <a:prstGeom prst="rect">
            <a:avLst/>
          </a:prstGeom>
          <a:solidFill>
            <a:srgbClr val="9F1D2E"/>
          </a:solidFill>
          <a:ln w="9525">
            <a:noFill/>
          </a:ln>
        </p:spPr>
        <p:txBody>
          <a:bodyPr>
            <a:spAutoFit/>
          </a:bodyPr>
          <a:p>
            <a:pPr>
              <a:spcBef>
                <a:spcPct val="50000"/>
              </a:spcBef>
            </a:pPr>
            <a:r>
              <a:rPr lang="zh-CN" altLang="en-US" sz="900" b="1" dirty="0">
                <a:solidFill>
                  <a:schemeClr val="bg1"/>
                </a:solidFill>
                <a:latin typeface="Arial" panose="020B0604020202020204" pitchFamily="34" charset="0"/>
                <a:ea typeface="微软雅黑" panose="020B0503020204020204" pitchFamily="34" charset="-122"/>
              </a:rPr>
              <a:t>人们推翻柏林墙，代表着东西德开始走向统一，柏林迎来新生</a:t>
            </a:r>
            <a:endParaRPr lang="zh-CN" altLang="en-US" sz="900" b="1" dirty="0">
              <a:solidFill>
                <a:schemeClr val="bg1"/>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72"/>
                                        </p:tgtEl>
                                        <p:attrNameLst>
                                          <p:attrName>style.visibility</p:attrName>
                                        </p:attrNameLst>
                                      </p:cBhvr>
                                      <p:to>
                                        <p:strVal val="visible"/>
                                      </p:to>
                                    </p:set>
                                    <p:animEffect transition="in" filter="fade">
                                      <p:cBhvr>
                                        <p:cTn id="7" dur="2000"/>
                                        <p:tgtEl>
                                          <p:spTgt spid="788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73"/>
                                        </p:tgtEl>
                                        <p:attrNameLst>
                                          <p:attrName>style.visibility</p:attrName>
                                        </p:attrNameLst>
                                      </p:cBhvr>
                                      <p:to>
                                        <p:strVal val="visible"/>
                                      </p:to>
                                    </p:set>
                                    <p:animEffect transition="in" filter="fade">
                                      <p:cBhvr>
                                        <p:cTn id="10" dur="2000"/>
                                        <p:tgtEl>
                                          <p:spTgt spid="78873"/>
                                        </p:tgtEl>
                                      </p:cBhvr>
                                    </p:animEffect>
                                  </p:childTnLst>
                                </p:cTn>
                              </p:par>
                            </p:childTnLst>
                          </p:cTn>
                        </p:par>
                        <p:par>
                          <p:cTn id="11" fill="hold">
                            <p:stCondLst>
                              <p:cond delay="2000"/>
                            </p:stCondLst>
                            <p:childTnLst>
                              <p:par>
                                <p:cTn id="12" presetID="9" presetClass="entr" presetSubtype="0" fill="hold" grpId="0" nodeType="afterEffect">
                                  <p:stCondLst>
                                    <p:cond delay="1000"/>
                                  </p:stCondLst>
                                  <p:childTnLst>
                                    <p:set>
                                      <p:cBhvr>
                                        <p:cTn id="13" dur="1" fill="hold">
                                          <p:stCondLst>
                                            <p:cond delay="0"/>
                                          </p:stCondLst>
                                        </p:cTn>
                                        <p:tgtEl>
                                          <p:spTgt spid="78867"/>
                                        </p:tgtEl>
                                        <p:attrNameLst>
                                          <p:attrName>style.visibility</p:attrName>
                                        </p:attrNameLst>
                                      </p:cBhvr>
                                      <p:to>
                                        <p:strVal val="visible"/>
                                      </p:to>
                                    </p:set>
                                    <p:animEffect transition="in" filter="dissolve">
                                      <p:cBhvr>
                                        <p:cTn id="14" dur="500"/>
                                        <p:tgtEl>
                                          <p:spTgt spid="78867"/>
                                        </p:tgtEl>
                                      </p:cBhvr>
                                    </p:animEffect>
                                  </p:childTnLst>
                                </p:cTn>
                              </p:par>
                            </p:childTnLst>
                          </p:cTn>
                        </p:par>
                        <p:par>
                          <p:cTn id="15" fill="hold">
                            <p:stCondLst>
                              <p:cond delay="3500"/>
                            </p:stCondLst>
                            <p:childTnLst>
                              <p:par>
                                <p:cTn id="16" presetID="9" presetClass="entr" presetSubtype="0" fill="hold" nodeType="afterEffect">
                                  <p:stCondLst>
                                    <p:cond delay="1000"/>
                                  </p:stCondLst>
                                  <p:childTnLst>
                                    <p:set>
                                      <p:cBhvr>
                                        <p:cTn id="17" dur="1" fill="hold">
                                          <p:stCondLst>
                                            <p:cond delay="0"/>
                                          </p:stCondLst>
                                        </p:cTn>
                                        <p:tgtEl>
                                          <p:spTgt spid="78871"/>
                                        </p:tgtEl>
                                        <p:attrNameLst>
                                          <p:attrName>style.visibility</p:attrName>
                                        </p:attrNameLst>
                                      </p:cBhvr>
                                      <p:to>
                                        <p:strVal val="visible"/>
                                      </p:to>
                                    </p:set>
                                    <p:animEffect transition="in" filter="dissolve">
                                      <p:cBhvr>
                                        <p:cTn id="18" dur="500"/>
                                        <p:tgtEl>
                                          <p:spTgt spid="78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7" grpId="0" animBg="1"/>
      <p:bldP spid="78873"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6891</Words>
  <Application>WPS 演示</Application>
  <PresentationFormat/>
  <Paragraphs>329</Paragraphs>
  <Slides>26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Monotype Corsiva</vt:lpstr>
      <vt:lpstr>楷体_GB2312</vt:lpstr>
      <vt:lpstr>微软雅黑</vt:lpstr>
      <vt:lpstr>Haettenschweiler</vt:lpstr>
      <vt:lpstr>方正启体简体</vt:lpstr>
      <vt:lpstr>Arial Black</vt:lpstr>
      <vt:lpstr>新宋体</vt:lpstr>
      <vt:lpstr>MS PGothic</vt:lpstr>
      <vt:lpstr>Arial Unicode MS</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德意志联邦</dc:title>
  <dc:creator>Junta</dc:creator>
  <cp:keywords>旅游英语科</cp:keywords>
  <dc:description>大二上，期末口语考察</dc:description>
  <cp:lastModifiedBy>kk</cp:lastModifiedBy>
  <cp:revision>56</cp:revision>
  <dcterms:created xsi:type="dcterms:W3CDTF">2011-05-25T06:41:21Z</dcterms:created>
  <dcterms:modified xsi:type="dcterms:W3CDTF">2017-09-03T14:12:12Z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2052-10.1.0.6747</vt:lpwstr>
  </property>
</Properties>
</file>